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134" r:id="rId2"/>
    <p:sldId id="410" r:id="rId3"/>
    <p:sldId id="429" r:id="rId4"/>
    <p:sldId id="411" r:id="rId5"/>
    <p:sldId id="430" r:id="rId6"/>
    <p:sldId id="412" r:id="rId7"/>
    <p:sldId id="431" r:id="rId8"/>
    <p:sldId id="432" r:id="rId9"/>
    <p:sldId id="413" r:id="rId10"/>
    <p:sldId id="433" r:id="rId11"/>
    <p:sldId id="914" r:id="rId12"/>
    <p:sldId id="460" r:id="rId13"/>
    <p:sldId id="751" r:id="rId14"/>
    <p:sldId id="927" r:id="rId15"/>
    <p:sldId id="563" r:id="rId16"/>
    <p:sldId id="585" r:id="rId17"/>
    <p:sldId id="416" r:id="rId18"/>
    <p:sldId id="417" r:id="rId19"/>
    <p:sldId id="928" r:id="rId20"/>
    <p:sldId id="418" r:id="rId21"/>
    <p:sldId id="661" r:id="rId22"/>
    <p:sldId id="754" r:id="rId23"/>
    <p:sldId id="1135" r:id="rId24"/>
    <p:sldId id="755" r:id="rId25"/>
    <p:sldId id="742" r:id="rId26"/>
    <p:sldId id="420" r:id="rId27"/>
    <p:sldId id="1125" r:id="rId28"/>
    <p:sldId id="424" r:id="rId29"/>
    <p:sldId id="929" r:id="rId30"/>
    <p:sldId id="918" r:id="rId31"/>
    <p:sldId id="924" r:id="rId32"/>
    <p:sldId id="920" r:id="rId33"/>
    <p:sldId id="786" r:id="rId34"/>
    <p:sldId id="930" r:id="rId35"/>
    <p:sldId id="925" r:id="rId36"/>
    <p:sldId id="841" r:id="rId37"/>
    <p:sldId id="421" r:id="rId38"/>
    <p:sldId id="926" r:id="rId39"/>
    <p:sldId id="426" r:id="rId40"/>
    <p:sldId id="931" r:id="rId41"/>
    <p:sldId id="422" r:id="rId42"/>
    <p:sldId id="934" r:id="rId43"/>
    <p:sldId id="932" r:id="rId44"/>
    <p:sldId id="911" r:id="rId45"/>
    <p:sldId id="913" r:id="rId46"/>
    <p:sldId id="912" r:id="rId47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4472C4"/>
    <a:srgbClr val="FFCCFF"/>
    <a:srgbClr val="FF99FF"/>
    <a:srgbClr val="8A3500"/>
    <a:srgbClr val="00FFFF"/>
    <a:srgbClr val="444444"/>
    <a:srgbClr val="B1953A"/>
    <a:srgbClr val="E7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90166" autoAdjust="0"/>
  </p:normalViewPr>
  <p:slideViewPr>
    <p:cSldViewPr snapToGrid="0">
      <p:cViewPr varScale="1">
        <p:scale>
          <a:sx n="104" d="100"/>
          <a:sy n="104" d="100"/>
        </p:scale>
        <p:origin x="16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89D9-4143-4CE6-8C54-F02D74289DBF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803F-40F5-437E-BE1A-AAEA2518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4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0DE4-FF9C-80CF-C5CC-74A127A4B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64B6A-43CC-BC88-2615-C72CE1750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F18CE-EB28-5DD6-B11F-C69C0BB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DF79-D6C2-44B3-8742-A22E7E2B2DFC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A965-1956-CB40-F7D8-41BA1941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86D55-6856-8978-D386-5F0DC01A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95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EAB7-07EC-1EA5-53F3-8F4275E4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24E0C-DA48-06AA-BA2E-49DDBCA76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8F0FE-25F2-F159-1B9E-3CE051D0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0D43-1401-4BC0-A39D-A766495ECF36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5A323-6743-3F78-3350-91557D22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EFC33-9C19-3F3B-CC37-11CD52F7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1E061-43B9-715E-10A1-43924C056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54F26-8700-5286-046A-F18D1D71C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5B5C2-B43D-EDEA-E6AC-0E7A5EFA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14FD-A691-403F-8A1F-9E3EDE8FE8F0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5AD3D-3C48-B69E-8B2E-A73197BE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94E5E-E577-449C-B1E5-FED04977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1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9E84-60CD-2150-A370-2D916ABC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FB9B-E796-4A75-E099-81EE16B6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B585-9E6C-6EB7-EF7D-115EDC85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6C3CF-17B5-4FE7-A6C3-1E55F63BBB29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B97E-968F-0FDD-921C-6846DE86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786B-4A9A-5DD9-FFE4-54BF3377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844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E31E-5737-97AE-B548-C476F399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B9689-C3A0-666A-C71B-F0DE27D34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4547B-E9B5-8BCE-E253-08A353B9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1A7A-1332-4B30-AF4F-8BCB3CC4E7B6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709A-57B6-02BB-4C18-2E008E5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17F1-3E92-F3D9-78F3-9326FCB1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E794-A894-D40F-64BE-8D410705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F2C6-A7E3-B9F1-4014-740D27098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3E3D2-C77F-FBD4-344E-9F8F1EFBC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1D8CC-203D-1A00-3272-5C9F9793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C27B-0845-452C-9314-A19F69723BBD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0A68-87AE-D0B8-9C75-9538D0C9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14080-4E51-77B1-DE7C-35B79A84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6F28-653C-43CC-0F34-2CE78FEB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06BFB-CED3-31FF-C336-633076F7C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558B5-2476-BE98-66C3-D309FCDD9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69734-910F-007D-4002-F9D362914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49EA7-3FB0-7A34-DE17-C2F34303A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B5B7C-620E-B71B-6E6B-73950834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F1A3-5A5F-4792-B78C-6135637B9452}" type="datetime1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80EAE-C2DA-429E-2856-E9A39FC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E504-838C-DA70-B564-044F0880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0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9578-BA9A-92B8-A46F-FA8D931F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3D9A0-FA24-33DC-6CBE-DB1E4A2D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9451-D3D4-4E42-BABA-51ED05BC4A7B}" type="datetime1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81BF0-0DE8-96DB-7CEC-E1B839CD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BFE14-C8B0-F638-FFB8-3AE6132C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0323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6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B7E2C-525A-20B9-5ABD-B1F52212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536A-191E-4FD3-9217-AC0125948861}" type="datetime1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A35DC-A81D-D970-E468-E6E7B757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F316-B2B0-A721-09FC-6CF0F365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969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2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3158-EA36-B587-0F1E-F8F8A4F1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4835D-F4EB-9C46-9D4D-9767BE30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17DB-6CBC-E581-B2D4-E4EBC1115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07D0D-F212-A2D4-82A7-5EC7440B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C3400-7673-4D56-AFCD-41352542AA5B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36903-15A5-473D-5C6E-162F415B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E457D-CA0C-E56D-EDCA-5301AC1F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514E-03CF-9826-EE9B-7ACFB127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1131C-326F-042B-16D4-A65F9D0F2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A72E3-AD5B-5CD6-4991-51F45174F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87A13-CE50-8513-985C-D2C7D862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DF79-0AD1-4A96-B09E-944AF8ACECDD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61B45-13B0-76C7-8BAC-96EBF79D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A6D0D-C224-73DC-0143-0881479E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7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C8D14-FE37-35F9-6FC5-1BBE5802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BFB97-4B6A-F842-15DB-F6915CC92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76798-148C-2E16-43F6-3E69880A9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0B097-4004-4718-A94A-9D119BA8F2F4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B81AC-BEE3-A42E-6ACF-BDFF7D14A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3639E-8602-86E4-86A5-EF2B46162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2.jp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2.png"/><Relationship Id="rId5" Type="http://schemas.openxmlformats.org/officeDocument/2006/relationships/image" Target="../media/image112.png"/><Relationship Id="rId10" Type="http://schemas.openxmlformats.org/officeDocument/2006/relationships/image" Target="../media/image121.png"/><Relationship Id="rId4" Type="http://schemas.openxmlformats.org/officeDocument/2006/relationships/image" Target="../media/image111.png"/><Relationship Id="rId9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1.png"/><Relationship Id="rId7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g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374BE-0883-4AF8-5BC1-5A60CADC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2E8B08-1E80-5F58-574F-304F8486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08"/>
            <a:ext cx="5026269" cy="6110936"/>
          </a:xfrm>
        </p:spPr>
        <p:txBody>
          <a:bodyPr>
            <a:normAutofit/>
          </a:bodyPr>
          <a:lstStyle/>
          <a:p>
            <a:pPr marL="0" indent="0"/>
            <a:r>
              <a:rPr lang="en-US" sz="4400" dirty="0"/>
              <a:t>CMSC 28100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Introduction to </a:t>
            </a:r>
            <a:r>
              <a:rPr lang="en-US" sz="4400" b="1" dirty="0">
                <a:solidFill>
                  <a:schemeClr val="accent1"/>
                </a:solidFill>
              </a:rPr>
              <a:t>Complexity Theory</a:t>
            </a:r>
            <a:br>
              <a:rPr lang="en-US" sz="4400" dirty="0"/>
            </a:br>
            <a:br>
              <a:rPr lang="en-US" sz="4400" dirty="0"/>
            </a:br>
            <a:r>
              <a:rPr lang="en-US" sz="2800" dirty="0"/>
              <a:t>Autumn 2025</a:t>
            </a:r>
            <a:br>
              <a:rPr lang="en-US" sz="2800" dirty="0"/>
            </a:br>
            <a:r>
              <a:rPr lang="en-US" sz="2800" dirty="0"/>
              <a:t>Instructor: William Hoza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BD8EF-803A-BE43-CA67-9D61EA6BA713}"/>
              </a:ext>
            </a:extLst>
          </p:cNvPr>
          <p:cNvSpPr txBox="1"/>
          <p:nvPr/>
        </p:nvSpPr>
        <p:spPr>
          <a:xfrm>
            <a:off x="6096000" y="1174536"/>
            <a:ext cx="52578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700" dirty="0"/>
              <a:t>⏳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50287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5F00-EC2B-EA61-3DEA-68348E21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Physical Church-Turing Thesis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68E1B-D6F1-CDDA-8CEC-481F976EDF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68E1B-D6F1-CDDA-8CEC-481F976ED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471E-ADC1-7DB3-9C7D-87FDB567D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FE841B-DDB9-6FFF-65DB-7FB8853E227D}"/>
                  </a:ext>
                </a:extLst>
              </p:cNvPr>
              <p:cNvSpPr/>
              <p:nvPr/>
            </p:nvSpPr>
            <p:spPr>
              <a:xfrm>
                <a:off x="1997941" y="3006070"/>
                <a:ext cx="8196118" cy="23879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Physical Church-Turing Thesis: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tx1"/>
                    </a:solidFill>
                  </a:rPr>
                  <a:t>It is physically possible to build a device that decides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if and only if there is a Turing machine that decides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FE841B-DDB9-6FFF-65DB-7FB8853E2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941" y="3006070"/>
                <a:ext cx="8196118" cy="2387966"/>
              </a:xfrm>
              <a:prstGeom prst="rect">
                <a:avLst/>
              </a:prstGeom>
              <a:blipFill>
                <a:blip r:embed="rId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4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E0AC-9831-1B02-A86B-8762299C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as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857E2-3705-0FE8-5B9D-38355702A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Turing machine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represents an algorithm</a:t>
                </a:r>
              </a:p>
              <a:p>
                <a:r>
                  <a:rPr lang="en-US" dirty="0"/>
                  <a:t>At the same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can be encoded as a </a:t>
                </a:r>
                <a:r>
                  <a:rPr lang="en-US" dirty="0">
                    <a:solidFill>
                      <a:schemeClr val="accent1"/>
                    </a:solidFill>
                  </a:rPr>
                  <a:t>string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string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 could be the input or output of a different algorithm!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857E2-3705-0FE8-5B9D-38355702A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F9DB2-27B2-7A38-BC0F-9EB0077C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71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2878-1671-2DC7-D410-AE522299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Turing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21567-1E90-59A3-5E90-A40A5062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7EAE41-7DCD-E4FD-95E9-364A155F738D}"/>
                  </a:ext>
                </a:extLst>
              </p:cNvPr>
              <p:cNvSpPr/>
              <p:nvPr/>
            </p:nvSpPr>
            <p:spPr>
              <a:xfrm>
                <a:off x="977657" y="2004569"/>
                <a:ext cx="10236685" cy="36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9063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Theorem: </a:t>
                </a:r>
                <a:r>
                  <a:rPr lang="en-US" sz="2800" dirty="0">
                    <a:solidFill>
                      <a:schemeClr val="tx1"/>
                    </a:solidFill>
                  </a:rPr>
                  <a:t>There exists a Turing machine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such that for every Turing machine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every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accepts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accepts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rejects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rejects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loops on input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loops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7EAE41-7DCD-E4FD-95E9-364A155F7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57" y="2004569"/>
                <a:ext cx="10236685" cy="3646842"/>
              </a:xfrm>
              <a:prstGeom prst="rect">
                <a:avLst/>
              </a:prstGeom>
              <a:blipFill>
                <a:blip r:embed="rId2"/>
                <a:stretch>
                  <a:fillRect r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251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A314-5EB3-6BB4-6051-06162063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Turing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F7977-45CD-BF1E-8864-83849FD3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029"/>
            <a:ext cx="10515600" cy="3470934"/>
          </a:xfrm>
        </p:spPr>
        <p:txBody>
          <a:bodyPr/>
          <a:lstStyle/>
          <a:p>
            <a:r>
              <a:rPr lang="en-US" dirty="0"/>
              <a:t>If you are trying to build a computer from scratch, </a:t>
            </a:r>
            <a:r>
              <a:rPr lang="en-US" dirty="0">
                <a:solidFill>
                  <a:schemeClr val="accent1"/>
                </a:solidFill>
              </a:rPr>
              <a:t>your job is to build a universal Turing machine</a:t>
            </a:r>
            <a:endParaRPr lang="en-US" dirty="0"/>
          </a:p>
          <a:p>
            <a:r>
              <a:rPr lang="en-US" dirty="0"/>
              <a:t>A universal Turing machine </a:t>
            </a:r>
            <a:r>
              <a:rPr lang="en-US" dirty="0">
                <a:solidFill>
                  <a:schemeClr val="accent1"/>
                </a:solidFill>
              </a:rPr>
              <a:t>can be “programmed” to do anything</a:t>
            </a:r>
            <a:r>
              <a:rPr lang="en-US" dirty="0"/>
              <a:t> that is computationally possible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CBA9-36B3-ACC9-65B5-97B71219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A yellow sign with a black symbol on it&#10;&#10;AI-generated content may be incorrect.">
            <a:extLst>
              <a:ext uri="{FF2B5EF4-FFF2-40B4-BE49-F238E27FC236}">
                <a16:creationId xmlns:a16="http://schemas.microsoft.com/office/drawing/2014/main" id="{C221C979-FBB3-5075-EF40-1A9D7C0E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5072"/>
            <a:ext cx="3581400" cy="2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ECBB-C6E3-1372-C9FC-419878B6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Undecidability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91318-D1EB-8670-2F13-84C4E0912A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SELF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REJECTORS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rejects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can rule out </a:t>
                </a:r>
                <a:r>
                  <a:rPr lang="en-US" dirty="0">
                    <a:solidFill>
                      <a:schemeClr val="accent1"/>
                    </a:solidFill>
                  </a:rPr>
                  <a:t>all possible algorithms</a:t>
                </a:r>
                <a:r>
                  <a:rPr lang="en-US" dirty="0"/>
                  <a:t>!</a:t>
                </a:r>
              </a:p>
              <a:p>
                <a:r>
                  <a:rPr lang="en-US" dirty="0"/>
                  <a:t>Proof technique: “Diagonalization”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91318-D1EB-8670-2F13-84C4E0912A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4C437-2F27-AD19-C6C0-5D785130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3AE980-89F4-91B1-6989-4E5A92023400}"/>
                  </a:ext>
                </a:extLst>
              </p:cNvPr>
              <p:cNvSpPr/>
              <p:nvPr/>
            </p:nvSpPr>
            <p:spPr>
              <a:xfrm>
                <a:off x="2611255" y="2776888"/>
                <a:ext cx="6969489" cy="9095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Theorem: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SELF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REJECTORS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undecidable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3AE980-89F4-91B1-6989-4E5A92023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255" y="2776888"/>
                <a:ext cx="6969489" cy="909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rawing of a snake with a red and green tail&#10;&#10;Description automatically generated">
            <a:extLst>
              <a:ext uri="{FF2B5EF4-FFF2-40B4-BE49-F238E27FC236}">
                <a16:creationId xmlns:a16="http://schemas.microsoft.com/office/drawing/2014/main" id="{30D8921C-E910-F12B-3F2A-4B340A86F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59617"/>
            <a:ext cx="2306355" cy="22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FE79-EB6B-0593-686D-470A26D9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F89BDE-254B-BF78-B386-FAA9FAC24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8660" y="1825624"/>
                <a:ext cx="11064240" cy="466521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To prove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undecidable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Identify some known undecidable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Assume for the sake of contradiction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decidable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Design an algorithm that decides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lang="en-US" dirty="0"/>
                  <a:t>, using hypothetical device deciding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HALT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halts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F89BDE-254B-BF78-B386-FAA9FAC24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660" y="1825624"/>
                <a:ext cx="11064240" cy="4665219"/>
              </a:xfrm>
              <a:blipFill>
                <a:blip r:embed="rId2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2CF2A-2A51-FD59-9CFB-285A8400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ACB97B-66E3-037C-6577-FF6CB5CDB821}"/>
                  </a:ext>
                </a:extLst>
              </p:cNvPr>
              <p:cNvSpPr/>
              <p:nvPr/>
            </p:nvSpPr>
            <p:spPr>
              <a:xfrm>
                <a:off x="3743030" y="5410200"/>
                <a:ext cx="4995500" cy="836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</a:rPr>
                  <a:t>Theorem: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HALT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is undecidable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ACB97B-66E3-037C-6577-FF6CB5CDB8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30" y="5410200"/>
                <a:ext cx="4995500" cy="836036"/>
              </a:xfrm>
              <a:prstGeom prst="rect">
                <a:avLst/>
              </a:prstGeom>
              <a:blipFill>
                <a:blip r:embed="rId3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artoon of a alien in a ufo&#10;&#10;AI-generated content may be incorrect.">
            <a:extLst>
              <a:ext uri="{FF2B5EF4-FFF2-40B4-BE49-F238E27FC236}">
                <a16:creationId xmlns:a16="http://schemas.microsoft.com/office/drawing/2014/main" id="{99A3E443-9FB4-F0C1-A7BC-CBEE22460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5954"/>
          <a:stretch/>
        </p:blipFill>
        <p:spPr>
          <a:xfrm>
            <a:off x="9972458" y="433"/>
            <a:ext cx="2219542" cy="162146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2542255-32D6-2D0E-CD6D-72AAA0830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1193" y="13679"/>
            <a:ext cx="1690913" cy="1690913"/>
          </a:xfrm>
          <a:prstGeom prst="rect">
            <a:avLst/>
          </a:prstGeom>
        </p:spPr>
      </p:pic>
      <p:pic>
        <p:nvPicPr>
          <p:cNvPr id="9" name="Picture 8" descr="A domino effect on a grey surface&#10;&#10;Description automatically generated">
            <a:extLst>
              <a:ext uri="{FF2B5EF4-FFF2-40B4-BE49-F238E27FC236}">
                <a16:creationId xmlns:a16="http://schemas.microsoft.com/office/drawing/2014/main" id="{75C3FD4D-7E44-4DED-66F4-82CE7081E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327" y="154546"/>
            <a:ext cx="2120905" cy="1610562"/>
          </a:xfrm>
          <a:prstGeom prst="rect">
            <a:avLst/>
          </a:prstGeom>
        </p:spPr>
      </p:pic>
      <p:sp>
        <p:nvSpPr>
          <p:cNvPr id="5" name="Octagon 4">
            <a:extLst>
              <a:ext uri="{FF2B5EF4-FFF2-40B4-BE49-F238E27FC236}">
                <a16:creationId xmlns:a16="http://schemas.microsoft.com/office/drawing/2014/main" id="{B431E9F5-D1C2-7B6E-9006-ED1A0DE72FD1}"/>
              </a:ext>
            </a:extLst>
          </p:cNvPr>
          <p:cNvSpPr/>
          <p:nvPr/>
        </p:nvSpPr>
        <p:spPr>
          <a:xfrm>
            <a:off x="10169860" y="5122290"/>
            <a:ext cx="912369" cy="912369"/>
          </a:xfrm>
          <a:prstGeom prst="octagon">
            <a:avLst/>
          </a:prstGeom>
          <a:solidFill>
            <a:srgbClr val="FF0000"/>
          </a:solidFill>
          <a:ln w="2540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227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324 C -0.07304 -0.04352 -0.125 0.03426 -0.11575 0.150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559B-A9C5-A6A0-5D11-AF06890E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7"/>
            <a:ext cx="10515600" cy="1325563"/>
          </a:xfrm>
        </p:spPr>
        <p:txBody>
          <a:bodyPr/>
          <a:lstStyle/>
          <a:p>
            <a:r>
              <a:rPr lang="en-US" dirty="0"/>
              <a:t>Post’s Correspondence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FB851-E17E-CF25-2E8F-035AA5117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" y="1249680"/>
            <a:ext cx="11590020" cy="54700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Input: A set of “dominos”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Goal: Determine whether it is possible to generate a “match”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 which the sequence of top symbols equals the sequence of bottom symbols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94A76-CCD1-DF35-D2EA-B2FED4F9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91A39C-0B6D-E261-6ED1-293F579D84C8}"/>
              </a:ext>
            </a:extLst>
          </p:cNvPr>
          <p:cNvGrpSpPr/>
          <p:nvPr/>
        </p:nvGrpSpPr>
        <p:grpSpPr>
          <a:xfrm>
            <a:off x="1912265" y="2110716"/>
            <a:ext cx="3788733" cy="680484"/>
            <a:chOff x="1541721" y="2307153"/>
            <a:chExt cx="3788733" cy="6804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B625C5A-4CA6-2F0F-2558-E795044E138A}"/>
                    </a:ext>
                  </a:extLst>
                </p:cNvPr>
                <p:cNvSpPr/>
                <p:nvPr/>
              </p:nvSpPr>
              <p:spPr>
                <a:xfrm>
                  <a:off x="1541721" y="2307153"/>
                  <a:ext cx="542259" cy="6804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B625C5A-4CA6-2F0F-2558-E795044E1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1721" y="2307153"/>
                  <a:ext cx="542259" cy="68048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58DA8A9-8FF9-D383-E95A-F0884545E4FB}"/>
                    </a:ext>
                  </a:extLst>
                </p:cNvPr>
                <p:cNvSpPr/>
                <p:nvPr/>
              </p:nvSpPr>
              <p:spPr>
                <a:xfrm>
                  <a:off x="2363972" y="2307153"/>
                  <a:ext cx="542259" cy="6804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58DA8A9-8FF9-D383-E95A-F0884545E4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3972" y="2307153"/>
                  <a:ext cx="542259" cy="6804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C5735DA-B6AA-B26D-6E09-1393914A5A03}"/>
                    </a:ext>
                  </a:extLst>
                </p:cNvPr>
                <p:cNvSpPr/>
                <p:nvPr/>
              </p:nvSpPr>
              <p:spPr>
                <a:xfrm>
                  <a:off x="3186223" y="2307153"/>
                  <a:ext cx="542259" cy="6804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C5735DA-B6AA-B26D-6E09-1393914A5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6223" y="2307153"/>
                  <a:ext cx="542259" cy="6804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DBC01F4-7293-E419-4828-17AC14EF4896}"/>
                    </a:ext>
                  </a:extLst>
                </p:cNvPr>
                <p:cNvSpPr/>
                <p:nvPr/>
              </p:nvSpPr>
              <p:spPr>
                <a:xfrm>
                  <a:off x="4788195" y="2307153"/>
                  <a:ext cx="542259" cy="6804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DBC01F4-7293-E419-4828-17AC14EF48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95" y="2307153"/>
                  <a:ext cx="542259" cy="6804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9D67D07-36AE-38FB-BE21-6C3CA92132D1}"/>
                    </a:ext>
                  </a:extLst>
                </p:cNvPr>
                <p:cNvSpPr txBox="1"/>
                <p:nvPr/>
              </p:nvSpPr>
              <p:spPr>
                <a:xfrm>
                  <a:off x="4019992" y="2462729"/>
                  <a:ext cx="4766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9D67D07-36AE-38FB-BE21-6C3CA9213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992" y="2462729"/>
                  <a:ext cx="476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3918C4-5EFB-49B9-84A0-320C4A99DF8F}"/>
              </a:ext>
            </a:extLst>
          </p:cNvPr>
          <p:cNvGrpSpPr/>
          <p:nvPr/>
        </p:nvGrpSpPr>
        <p:grpSpPr>
          <a:xfrm>
            <a:off x="1912265" y="3685698"/>
            <a:ext cx="3819514" cy="680484"/>
            <a:chOff x="1935125" y="3871893"/>
            <a:chExt cx="3819514" cy="6804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B8F316E-C0AA-529C-0180-6D67D9A3E13D}"/>
                    </a:ext>
                  </a:extLst>
                </p:cNvPr>
                <p:cNvSpPr/>
                <p:nvPr/>
              </p:nvSpPr>
              <p:spPr>
                <a:xfrm>
                  <a:off x="1935125" y="3871893"/>
                  <a:ext cx="542259" cy="6804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B8F316E-C0AA-529C-0180-6D67D9A3E1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5125" y="3871893"/>
                  <a:ext cx="542259" cy="6804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29D5C3B-870B-79CE-F07C-60A131AB747E}"/>
                    </a:ext>
                  </a:extLst>
                </p:cNvPr>
                <p:cNvSpPr/>
                <p:nvPr/>
              </p:nvSpPr>
              <p:spPr>
                <a:xfrm>
                  <a:off x="2465205" y="3871893"/>
                  <a:ext cx="542259" cy="6804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29D5C3B-870B-79CE-F07C-60A131AB74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205" y="3871893"/>
                  <a:ext cx="542259" cy="68048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F597863-2413-9037-33A3-A981690872AE}"/>
                    </a:ext>
                  </a:extLst>
                </p:cNvPr>
                <p:cNvSpPr/>
                <p:nvPr/>
              </p:nvSpPr>
              <p:spPr>
                <a:xfrm>
                  <a:off x="2995285" y="3871893"/>
                  <a:ext cx="542259" cy="6804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F597863-2413-9037-33A3-A981690872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285" y="3871893"/>
                  <a:ext cx="542259" cy="6804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8D4A957-5B30-1175-6DB6-C9348DFC6C71}"/>
                    </a:ext>
                  </a:extLst>
                </p:cNvPr>
                <p:cNvSpPr/>
                <p:nvPr/>
              </p:nvSpPr>
              <p:spPr>
                <a:xfrm>
                  <a:off x="3525366" y="3871893"/>
                  <a:ext cx="542259" cy="6804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8D4A957-5B30-1175-6DB6-C9348DFC6C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5366" y="3871893"/>
                  <a:ext cx="542259" cy="6804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741BD23-513F-3A43-923B-4C3C1F72E06B}"/>
                    </a:ext>
                  </a:extLst>
                </p:cNvPr>
                <p:cNvSpPr/>
                <p:nvPr/>
              </p:nvSpPr>
              <p:spPr>
                <a:xfrm>
                  <a:off x="4055445" y="3871893"/>
                  <a:ext cx="542259" cy="6804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741BD23-513F-3A43-923B-4C3C1F72E0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445" y="3871893"/>
                  <a:ext cx="542259" cy="6804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9BE0516-BAB0-508F-1E02-8D777CE0BC10}"/>
                    </a:ext>
                  </a:extLst>
                </p:cNvPr>
                <p:cNvSpPr/>
                <p:nvPr/>
              </p:nvSpPr>
              <p:spPr>
                <a:xfrm>
                  <a:off x="5212380" y="3871893"/>
                  <a:ext cx="542259" cy="6804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9BE0516-BAB0-508F-1E02-8D777CE0BC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380" y="3871893"/>
                  <a:ext cx="542259" cy="68048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DCE1879-27FC-5B21-C13C-8A7C7219D244}"/>
                    </a:ext>
                  </a:extLst>
                </p:cNvPr>
                <p:cNvSpPr txBox="1"/>
                <p:nvPr/>
              </p:nvSpPr>
              <p:spPr>
                <a:xfrm>
                  <a:off x="4662376" y="4013496"/>
                  <a:ext cx="4766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DCE1879-27FC-5B21-C13C-8A7C7219D2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2376" y="4013496"/>
                  <a:ext cx="47669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069601-C619-5A0E-4322-DB84245CE665}"/>
                  </a:ext>
                </a:extLst>
              </p:cNvPr>
              <p:cNvSpPr/>
              <p:nvPr/>
            </p:nvSpPr>
            <p:spPr>
              <a:xfrm>
                <a:off x="3598250" y="5471160"/>
                <a:ext cx="4995500" cy="836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</a:rPr>
                  <a:t>Theorem: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PCP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is undecidable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069601-C619-5A0E-4322-DB84245CE6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50" y="5471160"/>
                <a:ext cx="4995500" cy="836036"/>
              </a:xfrm>
              <a:prstGeom prst="rect">
                <a:avLst/>
              </a:prstGeom>
              <a:blipFill>
                <a:blip r:embed="rId14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29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A185-DAC4-343A-B4DF-60FCE69F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A852F-79F3-143C-F0F5-B1AA9C76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096904C-7C09-8FAE-0432-8E9EF8B4AC5C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607820" y="1690687"/>
              <a:ext cx="8784068" cy="4638788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618834">
                      <a:extLst>
                        <a:ext uri="{9D8B030D-6E8A-4147-A177-3AD203B41FA5}">
                          <a16:colId xmlns:a16="http://schemas.microsoft.com/office/drawing/2014/main" val="3972310553"/>
                        </a:ext>
                      </a:extLst>
                    </a:gridCol>
                    <a:gridCol w="5668286">
                      <a:extLst>
                        <a:ext uri="{9D8B030D-6E8A-4147-A177-3AD203B41FA5}">
                          <a16:colId xmlns:a16="http://schemas.microsoft.com/office/drawing/2014/main" val="2190668843"/>
                        </a:ext>
                      </a:extLst>
                    </a:gridCol>
                    <a:gridCol w="1496948">
                      <a:extLst>
                        <a:ext uri="{9D8B030D-6E8A-4147-A177-3AD203B41FA5}">
                          <a16:colId xmlns:a16="http://schemas.microsoft.com/office/drawing/2014/main" val="408960952"/>
                        </a:ext>
                      </a:extLst>
                    </a:gridCol>
                  </a:tblGrid>
                  <a:tr h="7735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400" dirty="0"/>
                            <a:t>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400" dirty="0"/>
                            <a:t>In words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400" dirty="0"/>
                            <a:t>Analogy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28309"/>
                      </a:ext>
                    </a:extLst>
                  </a:tr>
                  <a:tr h="77291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2400" dirty="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grows </a:t>
                          </a:r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more slowly</a:t>
                          </a:r>
                          <a:r>
                            <a:rPr lang="en-US" sz="2400" baseline="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:r>
                            <a:rPr lang="en-US" sz="2400" baseline="0" dirty="0">
                              <a:solidFill>
                                <a:schemeClr val="tx1"/>
                              </a:solidFill>
                            </a:rPr>
                            <a:t>than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baseline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baseline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887879"/>
                      </a:ext>
                    </a:extLst>
                  </a:tr>
                  <a:tr h="77291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2400" dirty="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is </a:t>
                          </a:r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at most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2019154"/>
                      </a:ext>
                    </a:extLst>
                  </a:tr>
                  <a:tr h="7735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2400" dirty="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grow at the </a:t>
                          </a:r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same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0070823"/>
                      </a:ext>
                    </a:extLst>
                  </a:tr>
                  <a:tr h="77291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2400" dirty="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is </a:t>
                          </a:r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at least</a:t>
                          </a:r>
                          <a:r>
                            <a:rPr 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93184"/>
                      </a:ext>
                    </a:extLst>
                  </a:tr>
                  <a:tr h="77291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2400" dirty="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grows</a:t>
                          </a:r>
                          <a:r>
                            <a:rPr lang="en-US" sz="2400" baseline="0" dirty="0"/>
                            <a:t> </a:t>
                          </a:r>
                          <a:r>
                            <a:rPr lang="en-US" sz="2400" baseline="0" dirty="0">
                              <a:solidFill>
                                <a:schemeClr val="accent1"/>
                              </a:solidFill>
                            </a:rPr>
                            <a:t>more quickly </a:t>
                          </a:r>
                          <a:r>
                            <a:rPr lang="en-US" sz="2400" baseline="0" dirty="0"/>
                            <a:t>than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baseline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5668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096904C-7C09-8FAE-0432-8E9EF8B4AC5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47477561"/>
                  </p:ext>
                </p:extLst>
              </p:nvPr>
            </p:nvGraphicFramePr>
            <p:xfrm>
              <a:off x="1607820" y="1690687"/>
              <a:ext cx="8784068" cy="4638788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618834">
                      <a:extLst>
                        <a:ext uri="{9D8B030D-6E8A-4147-A177-3AD203B41FA5}">
                          <a16:colId xmlns:a16="http://schemas.microsoft.com/office/drawing/2014/main" val="3972310553"/>
                        </a:ext>
                      </a:extLst>
                    </a:gridCol>
                    <a:gridCol w="5668286">
                      <a:extLst>
                        <a:ext uri="{9D8B030D-6E8A-4147-A177-3AD203B41FA5}">
                          <a16:colId xmlns:a16="http://schemas.microsoft.com/office/drawing/2014/main" val="2190668843"/>
                        </a:ext>
                      </a:extLst>
                    </a:gridCol>
                    <a:gridCol w="1496948">
                      <a:extLst>
                        <a:ext uri="{9D8B030D-6E8A-4147-A177-3AD203B41FA5}">
                          <a16:colId xmlns:a16="http://schemas.microsoft.com/office/drawing/2014/main" val="408960952"/>
                        </a:ext>
                      </a:extLst>
                    </a:gridCol>
                  </a:tblGrid>
                  <a:tr h="7735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400" dirty="0"/>
                            <a:t>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400" dirty="0"/>
                            <a:t>In words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2400" dirty="0"/>
                            <a:t>Analogy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28309"/>
                      </a:ext>
                    </a:extLst>
                  </a:tr>
                  <a:tr h="772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6" t="-100787" r="-443609" b="-401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710" t="-100787" r="-26882" b="-401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6585" t="-100787" r="-1626" b="-401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887879"/>
                      </a:ext>
                    </a:extLst>
                  </a:tr>
                  <a:tr h="772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6" t="-200787" r="-443609" b="-301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710" t="-200787" r="-26882" b="-301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6585" t="-200787" r="-1626" b="-301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2019154"/>
                      </a:ext>
                    </a:extLst>
                  </a:tr>
                  <a:tr h="7735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6" t="-300787" r="-443609" b="-201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710" t="-300787" r="-26882" b="-201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6585" t="-300787" r="-1626" b="-201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0070823"/>
                      </a:ext>
                    </a:extLst>
                  </a:tr>
                  <a:tr h="772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6" t="-400787" r="-443609" b="-101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710" t="-400787" r="-26882" b="-101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6585" t="-400787" r="-1626" b="-101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593184"/>
                      </a:ext>
                    </a:extLst>
                  </a:tr>
                  <a:tr h="772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6" t="-500787" r="-443609" b="-1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710" t="-500787" r="-26882" b="-1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6585" t="-500787" r="-1626" b="-1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56680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28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4514-1456-1F81-5578-5577EA7E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Polynomial-time computation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22336-DAD7-9400-8CB6-7FA081247F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283283" cy="44636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mainly focus on the distinction between </a:t>
                </a:r>
                <a:r>
                  <a:rPr lang="en-US" dirty="0">
                    <a:solidFill>
                      <a:schemeClr val="accent1"/>
                    </a:solidFill>
                  </a:rPr>
                  <a:t>polynomial-time</a:t>
                </a:r>
                <a:r>
                  <a:rPr lang="en-US" dirty="0"/>
                  <a:t> algorithms and </a:t>
                </a:r>
                <a:r>
                  <a:rPr lang="en-US" dirty="0">
                    <a:solidFill>
                      <a:schemeClr val="accent1"/>
                    </a:solidFill>
                  </a:rPr>
                  <a:t>exponential-time</a:t>
                </a:r>
                <a:r>
                  <a:rPr lang="en-US" dirty="0"/>
                  <a:t> algorithms</a:t>
                </a:r>
              </a:p>
              <a:p>
                <a:r>
                  <a:rPr lang="en-US" dirty="0"/>
                  <a:t>We proved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for every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Exponential-time algorithms are </a:t>
                </a:r>
                <a:r>
                  <a:rPr lang="en-US" dirty="0">
                    <a:solidFill>
                      <a:schemeClr val="accent1"/>
                    </a:solidFill>
                  </a:rPr>
                  <a:t>almost worthless</a:t>
                </a:r>
              </a:p>
              <a:p>
                <a:r>
                  <a:rPr lang="en-US" dirty="0"/>
                  <a:t>Polynomial-time algorithms are typically </a:t>
                </a:r>
                <a:r>
                  <a:rPr lang="en-US" dirty="0">
                    <a:solidFill>
                      <a:schemeClr val="accent1"/>
                    </a:solidFill>
                  </a:rPr>
                  <a:t>usable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22336-DAD7-9400-8CB6-7FA081247F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283283" cy="4463663"/>
              </a:xfrm>
              <a:blipFill>
                <a:blip r:embed="rId2"/>
                <a:stretch>
                  <a:fillRect l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61E2A-16F2-0451-A101-7D5C8A1E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7BD89-3047-0AF0-2532-F099D0F0504A}"/>
              </a:ext>
            </a:extLst>
          </p:cNvPr>
          <p:cNvSpPr txBox="1"/>
          <p:nvPr/>
        </p:nvSpPr>
        <p:spPr>
          <a:xfrm>
            <a:off x="9920080" y="365125"/>
            <a:ext cx="1433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/>
              <a:t>⏳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72723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5879-D497-3357-8554-FC90E2918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FAC9E-9E49-2983-BB68-9C681167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998"/>
            <a:ext cx="10515600" cy="1325563"/>
          </a:xfrm>
        </p:spPr>
        <p:txBody>
          <a:bodyPr/>
          <a:lstStyle/>
          <a:p>
            <a:r>
              <a:rPr lang="en-US" dirty="0"/>
              <a:t>Complexity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18D35-76BC-BD13-6A53-57C53B59D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468" y="2286000"/>
                <a:ext cx="10729332" cy="390766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complexity class</a:t>
                </a:r>
                <a:r>
                  <a:rPr lang="en-US" dirty="0"/>
                  <a:t> is a set of binary languages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can be decided by a polynomial-time TM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PSPACE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can be decided by a polynomial-space TM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can be decided by a TM with time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18D35-76BC-BD13-6A53-57C53B59D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468" y="2286000"/>
                <a:ext cx="10729332" cy="3907664"/>
              </a:xfrm>
              <a:blipFill>
                <a:blip r:embed="rId2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DF9E5-CC0F-868E-AB0E-73A61DA2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848CF9-D827-112C-AA8A-BFA341DA992B}"/>
              </a:ext>
            </a:extLst>
          </p:cNvPr>
          <p:cNvGrpSpPr/>
          <p:nvPr/>
        </p:nvGrpSpPr>
        <p:grpSpPr>
          <a:xfrm>
            <a:off x="9920471" y="445125"/>
            <a:ext cx="1206231" cy="1298245"/>
            <a:chOff x="10186591" y="1585225"/>
            <a:chExt cx="1206231" cy="129824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645FEA-9079-6CE5-A877-35099FD4E360}"/>
                </a:ext>
              </a:extLst>
            </p:cNvPr>
            <p:cNvCxnSpPr>
              <a:cxnSpLocks/>
            </p:cNvCxnSpPr>
            <p:nvPr/>
          </p:nvCxnSpPr>
          <p:spPr>
            <a:xfrm>
              <a:off x="10452864" y="1655075"/>
              <a:ext cx="83554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A4B268-A3FF-AD67-2BFC-A87A6E0D3447}"/>
                </a:ext>
              </a:extLst>
            </p:cNvPr>
            <p:cNvCxnSpPr>
              <a:cxnSpLocks/>
            </p:cNvCxnSpPr>
            <p:nvPr/>
          </p:nvCxnSpPr>
          <p:spPr>
            <a:xfrm>
              <a:off x="11288409" y="1585225"/>
              <a:ext cx="0" cy="1460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3E21D0-CBAE-19C9-BEE4-1A37998C8506}"/>
                </a:ext>
              </a:extLst>
            </p:cNvPr>
            <p:cNvCxnSpPr>
              <a:cxnSpLocks/>
            </p:cNvCxnSpPr>
            <p:nvPr/>
          </p:nvCxnSpPr>
          <p:spPr>
            <a:xfrm>
              <a:off x="10453724" y="1585225"/>
              <a:ext cx="0" cy="1460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D8E68AD-EB17-32F8-C29D-CFC90E52E109}"/>
                </a:ext>
              </a:extLst>
            </p:cNvPr>
            <p:cNvGrpSpPr/>
            <p:nvPr/>
          </p:nvGrpSpPr>
          <p:grpSpPr>
            <a:xfrm rot="5400000">
              <a:off x="9740502" y="2282139"/>
              <a:ext cx="1038228" cy="146050"/>
              <a:chOff x="405505" y="2359025"/>
              <a:chExt cx="835545" cy="14605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3C028C-B392-7377-3332-773E218DC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505" y="2428875"/>
                <a:ext cx="835545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7DB5632-A36A-BCE7-470E-619BB7DEAC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1050" y="2359025"/>
                <a:ext cx="0" cy="1460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62122F-5F23-AD07-3A63-6AD64CD94A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365" y="2359025"/>
                <a:ext cx="0" cy="1460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8B7B21-8F69-BA23-0E3F-8F3097303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9305" y="1822351"/>
              <a:ext cx="858865" cy="1061119"/>
            </a:xfrm>
            <a:prstGeom prst="rect">
              <a:avLst/>
            </a:prstGeom>
          </p:spPr>
        </p:pic>
        <p:pic>
          <p:nvPicPr>
            <p:cNvPr id="14" name="Picture 13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2D39E769-8F77-6C84-04FB-658BEC62A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26608">
              <a:off x="10581321" y="1979400"/>
              <a:ext cx="811501" cy="73522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9D14851-840D-D725-0B95-2B5DAB137217}"/>
              </a:ext>
            </a:extLst>
          </p:cNvPr>
          <p:cNvSpPr txBox="1"/>
          <p:nvPr/>
        </p:nvSpPr>
        <p:spPr>
          <a:xfrm>
            <a:off x="7589786" y="543041"/>
            <a:ext cx="14337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/>
              <a:t>⏳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35313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189-67A2-F908-8972-EF42921F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354" y="1438901"/>
            <a:ext cx="11021291" cy="398019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/>
              <a:t>Course Review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2E194-1D63-C891-073A-210B682C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63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9C33-6B7C-474D-2358-6006D78F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Hierarchy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93B11-98AD-37C4-F491-027E9DB6C5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be any “reasonable” (time-constructible)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Consequence: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93B11-98AD-37C4-F491-027E9DB6C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6B292-1B1F-AF0D-7BA7-9776DDE1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D23744E-7B11-4ABE-F627-054DD7F0D3ED}"/>
                  </a:ext>
                </a:extLst>
              </p:cNvPr>
              <p:cNvSpPr/>
              <p:nvPr/>
            </p:nvSpPr>
            <p:spPr>
              <a:xfrm>
                <a:off x="952500" y="2977713"/>
                <a:ext cx="9380220" cy="18076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Time Hierarchy Theorem: </a:t>
                </a:r>
                <a:r>
                  <a:rPr lang="en-US" sz="2800" dirty="0">
                    <a:solidFill>
                      <a:schemeClr val="tx1"/>
                    </a:solidFill>
                  </a:rPr>
                  <a:t>There is a language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TIME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TIME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D23744E-7B11-4ABE-F627-054DD7F0D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977713"/>
                <a:ext cx="9380220" cy="18076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9C62-A2DF-A6B0-3D7F-1CC40D8B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400"/>
            <a:ext cx="10515600" cy="1325563"/>
          </a:xfrm>
        </p:spPr>
        <p:txBody>
          <a:bodyPr/>
          <a:lstStyle/>
          <a:p>
            <a:r>
              <a:rPr lang="en-US" dirty="0"/>
              <a:t>Boolean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0D07-61EB-98D4-323B-5C81271E9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98" y="1782618"/>
            <a:ext cx="6061802" cy="488098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“circuit” </a:t>
            </a:r>
            <a:r>
              <a:rPr lang="en-US" dirty="0"/>
              <a:t>is a network of binary logic gates applied to Boolean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67AB3-6191-A82A-C681-7E7157A0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17A221-51B9-120F-317A-04E6CA2A2382}"/>
              </a:ext>
            </a:extLst>
          </p:cNvPr>
          <p:cNvGrpSpPr/>
          <p:nvPr/>
        </p:nvGrpSpPr>
        <p:grpSpPr>
          <a:xfrm>
            <a:off x="7123340" y="797584"/>
            <a:ext cx="4230460" cy="4837952"/>
            <a:chOff x="6790472" y="787310"/>
            <a:chExt cx="4230460" cy="4837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1097F97-41C4-1BD4-973F-2EAA410ED064}"/>
                    </a:ext>
                  </a:extLst>
                </p:cNvPr>
                <p:cNvSpPr/>
                <p:nvPr/>
              </p:nvSpPr>
              <p:spPr>
                <a:xfrm>
                  <a:off x="7333334" y="4020297"/>
                  <a:ext cx="481192" cy="481192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1858CA1-9C65-5653-6094-40AC9B5A7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3334" y="4020297"/>
                  <a:ext cx="481192" cy="481192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68FFF27-4786-E01C-6B95-80A4D5210490}"/>
                </a:ext>
              </a:extLst>
            </p:cNvPr>
            <p:cNvCxnSpPr>
              <a:cxnSpLocks/>
              <a:stCxn id="22" idx="0"/>
              <a:endCxn id="20" idx="3"/>
            </p:cNvCxnSpPr>
            <p:nvPr/>
          </p:nvCxnSpPr>
          <p:spPr>
            <a:xfrm flipV="1">
              <a:off x="6991004" y="4431020"/>
              <a:ext cx="412799" cy="7931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57C54E4-ECF0-DA5D-D77C-AB38F8020AD2}"/>
                    </a:ext>
                  </a:extLst>
                </p:cNvPr>
                <p:cNvSpPr/>
                <p:nvPr/>
              </p:nvSpPr>
              <p:spPr>
                <a:xfrm>
                  <a:off x="6790472" y="5224198"/>
                  <a:ext cx="401064" cy="4010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B9A325BF-CDB1-54A5-5358-9162855CDF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0472" y="5224198"/>
                  <a:ext cx="401064" cy="40106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C2D18B2-A755-E1F2-2A40-FA8964BB1654}"/>
                    </a:ext>
                  </a:extLst>
                </p:cNvPr>
                <p:cNvSpPr/>
                <p:nvPr/>
              </p:nvSpPr>
              <p:spPr>
                <a:xfrm>
                  <a:off x="8653624" y="4957760"/>
                  <a:ext cx="401064" cy="4010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FD7FD475-923A-35EC-E23C-EE14C5F2D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624" y="4957760"/>
                  <a:ext cx="401064" cy="40106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61AD6731-47E2-3A16-D09C-B650C59F1324}"/>
                    </a:ext>
                  </a:extLst>
                </p:cNvPr>
                <p:cNvSpPr/>
                <p:nvPr/>
              </p:nvSpPr>
              <p:spPr>
                <a:xfrm>
                  <a:off x="10619868" y="5224198"/>
                  <a:ext cx="401064" cy="4010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0322C102-B0CE-C479-B19D-DEE80E94E7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9868" y="5224198"/>
                  <a:ext cx="401064" cy="40106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B6EF9F8-3421-6668-7973-76AFBC119A15}"/>
                    </a:ext>
                  </a:extLst>
                </p:cNvPr>
                <p:cNvSpPr/>
                <p:nvPr/>
              </p:nvSpPr>
              <p:spPr>
                <a:xfrm>
                  <a:off x="9925389" y="4020297"/>
                  <a:ext cx="481192" cy="481192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5988764E-3D14-5F21-AE8C-82BA2DD383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389" y="4020297"/>
                  <a:ext cx="481192" cy="48119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F0A4D44-B095-BE07-8BFC-A67E02B6394F}"/>
                    </a:ext>
                  </a:extLst>
                </p:cNvPr>
                <p:cNvSpPr/>
                <p:nvPr/>
              </p:nvSpPr>
              <p:spPr>
                <a:xfrm>
                  <a:off x="7658258" y="2773358"/>
                  <a:ext cx="481192" cy="481192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CEB81128-0B07-4DC4-A753-6ABEB9E67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8258" y="2773358"/>
                  <a:ext cx="481192" cy="48119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BA2DB2A8-41D1-F43D-E15B-E93786053F31}"/>
                    </a:ext>
                  </a:extLst>
                </p:cNvPr>
                <p:cNvSpPr/>
                <p:nvPr/>
              </p:nvSpPr>
              <p:spPr>
                <a:xfrm>
                  <a:off x="8613560" y="3029158"/>
                  <a:ext cx="481192" cy="481192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0C59CFE3-73C3-0DFE-1F0B-49878C5EF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3560" y="3029158"/>
                  <a:ext cx="481192" cy="48119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05D6B46-7443-A460-5B39-AC28E769F14F}"/>
                    </a:ext>
                  </a:extLst>
                </p:cNvPr>
                <p:cNvSpPr/>
                <p:nvPr/>
              </p:nvSpPr>
              <p:spPr>
                <a:xfrm>
                  <a:off x="9587446" y="2773358"/>
                  <a:ext cx="481192" cy="481192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399B150D-9157-73ED-42E0-F640F1BB54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7446" y="2773358"/>
                  <a:ext cx="481192" cy="481192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CFD2CD37-58DE-EBA4-A936-584154ECF68A}"/>
                    </a:ext>
                  </a:extLst>
                </p:cNvPr>
                <p:cNvSpPr/>
                <p:nvPr/>
              </p:nvSpPr>
              <p:spPr>
                <a:xfrm>
                  <a:off x="8160358" y="1734910"/>
                  <a:ext cx="481192" cy="481192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D6A026C7-5E40-0BF0-EBCB-E1AAE1C464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358" y="1734910"/>
                  <a:ext cx="481192" cy="481192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8EE784B-2E4E-D58D-8A6A-D63B7AEC51E4}"/>
                    </a:ext>
                  </a:extLst>
                </p:cNvPr>
                <p:cNvSpPr/>
                <p:nvPr/>
              </p:nvSpPr>
              <p:spPr>
                <a:xfrm>
                  <a:off x="8905599" y="787310"/>
                  <a:ext cx="481192" cy="481192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D916937A-308C-7D71-9580-24016278B4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599" y="787310"/>
                  <a:ext cx="481192" cy="481192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7A0BD30-5B80-54F8-7CD1-E6A7CE99AFCF}"/>
                </a:ext>
              </a:extLst>
            </p:cNvPr>
            <p:cNvCxnSpPr>
              <a:cxnSpLocks/>
              <a:stCxn id="23" idx="1"/>
              <a:endCxn id="20" idx="5"/>
            </p:cNvCxnSpPr>
            <p:nvPr/>
          </p:nvCxnSpPr>
          <p:spPr>
            <a:xfrm flipH="1" flipV="1">
              <a:off x="7744057" y="4431020"/>
              <a:ext cx="968301" cy="5854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4793C26-7250-4FA7-87D5-015C805A723C}"/>
                </a:ext>
              </a:extLst>
            </p:cNvPr>
            <p:cNvCxnSpPr>
              <a:cxnSpLocks/>
              <a:stCxn id="23" idx="7"/>
              <a:endCxn id="27" idx="3"/>
            </p:cNvCxnSpPr>
            <p:nvPr/>
          </p:nvCxnSpPr>
          <p:spPr>
            <a:xfrm flipV="1">
              <a:off x="8995954" y="4431020"/>
              <a:ext cx="999904" cy="5854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FF6C99D-1D7B-069C-2911-38F53415D79F}"/>
                </a:ext>
              </a:extLst>
            </p:cNvPr>
            <p:cNvCxnSpPr>
              <a:cxnSpLocks/>
              <a:stCxn id="24" idx="0"/>
              <a:endCxn id="27" idx="5"/>
            </p:cNvCxnSpPr>
            <p:nvPr/>
          </p:nvCxnSpPr>
          <p:spPr>
            <a:xfrm flipH="1" flipV="1">
              <a:off x="10336112" y="4431020"/>
              <a:ext cx="484288" cy="7931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49B4803-3AE5-9299-87B8-6025409DADB6}"/>
                </a:ext>
              </a:extLst>
            </p:cNvPr>
            <p:cNvCxnSpPr>
              <a:cxnSpLocks/>
              <a:stCxn id="20" idx="0"/>
              <a:endCxn id="28" idx="3"/>
            </p:cNvCxnSpPr>
            <p:nvPr/>
          </p:nvCxnSpPr>
          <p:spPr>
            <a:xfrm flipV="1">
              <a:off x="7573930" y="3184081"/>
              <a:ext cx="154797" cy="8362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C55A66-CEE6-1FD0-E6D5-19C5B65A6190}"/>
                </a:ext>
              </a:extLst>
            </p:cNvPr>
            <p:cNvCxnSpPr>
              <a:cxnSpLocks/>
              <a:stCxn id="23" idx="0"/>
              <a:endCxn id="28" idx="5"/>
            </p:cNvCxnSpPr>
            <p:nvPr/>
          </p:nvCxnSpPr>
          <p:spPr>
            <a:xfrm flipH="1" flipV="1">
              <a:off x="8068981" y="3184081"/>
              <a:ext cx="785175" cy="17736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A7DCF00-54B4-6655-5C2C-8E969311DB61}"/>
                </a:ext>
              </a:extLst>
            </p:cNvPr>
            <p:cNvCxnSpPr>
              <a:cxnSpLocks/>
              <a:stCxn id="27" idx="0"/>
              <a:endCxn id="31" idx="5"/>
            </p:cNvCxnSpPr>
            <p:nvPr/>
          </p:nvCxnSpPr>
          <p:spPr>
            <a:xfrm flipH="1" flipV="1">
              <a:off x="9998169" y="3184081"/>
              <a:ext cx="167816" cy="8362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CE2630-F7DE-3E72-8A51-94196DA3919C}"/>
                </a:ext>
              </a:extLst>
            </p:cNvPr>
            <p:cNvCxnSpPr>
              <a:cxnSpLocks/>
              <a:stCxn id="23" idx="0"/>
              <a:endCxn id="31" idx="3"/>
            </p:cNvCxnSpPr>
            <p:nvPr/>
          </p:nvCxnSpPr>
          <p:spPr>
            <a:xfrm flipV="1">
              <a:off x="8854156" y="3184081"/>
              <a:ext cx="803759" cy="17736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70539A7-C809-740F-3E8D-9B3716F58B69}"/>
                </a:ext>
              </a:extLst>
            </p:cNvPr>
            <p:cNvCxnSpPr>
              <a:cxnSpLocks/>
              <a:stCxn id="27" idx="1"/>
              <a:endCxn id="30" idx="5"/>
            </p:cNvCxnSpPr>
            <p:nvPr/>
          </p:nvCxnSpPr>
          <p:spPr>
            <a:xfrm flipH="1" flipV="1">
              <a:off x="9024283" y="3439881"/>
              <a:ext cx="971575" cy="650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FD9EBBE-541A-3020-9FBC-66288A42257F}"/>
                </a:ext>
              </a:extLst>
            </p:cNvPr>
            <p:cNvCxnSpPr>
              <a:cxnSpLocks/>
              <a:stCxn id="20" idx="7"/>
              <a:endCxn id="30" idx="3"/>
            </p:cNvCxnSpPr>
            <p:nvPr/>
          </p:nvCxnSpPr>
          <p:spPr>
            <a:xfrm flipV="1">
              <a:off x="7744057" y="3439881"/>
              <a:ext cx="939972" cy="650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4D8CE1F-03F2-0F37-FA0E-04845F9416A6}"/>
                </a:ext>
              </a:extLst>
            </p:cNvPr>
            <p:cNvCxnSpPr>
              <a:cxnSpLocks/>
              <a:stCxn id="28" idx="0"/>
              <a:endCxn id="33" idx="3"/>
            </p:cNvCxnSpPr>
            <p:nvPr/>
          </p:nvCxnSpPr>
          <p:spPr>
            <a:xfrm flipV="1">
              <a:off x="7898854" y="2145633"/>
              <a:ext cx="331973" cy="627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A244083-2255-C923-211C-49C26B5B813A}"/>
                </a:ext>
              </a:extLst>
            </p:cNvPr>
            <p:cNvCxnSpPr>
              <a:cxnSpLocks/>
              <a:stCxn id="30" idx="0"/>
              <a:endCxn id="33" idx="5"/>
            </p:cNvCxnSpPr>
            <p:nvPr/>
          </p:nvCxnSpPr>
          <p:spPr>
            <a:xfrm flipH="1" flipV="1">
              <a:off x="8571081" y="2145633"/>
              <a:ext cx="283075" cy="8835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69519B-F1CF-5AAF-D22A-648BD2DA16BF}"/>
                </a:ext>
              </a:extLst>
            </p:cNvPr>
            <p:cNvCxnSpPr>
              <a:cxnSpLocks/>
              <a:stCxn id="31" idx="0"/>
              <a:endCxn id="34" idx="5"/>
            </p:cNvCxnSpPr>
            <p:nvPr/>
          </p:nvCxnSpPr>
          <p:spPr>
            <a:xfrm flipH="1" flipV="1">
              <a:off x="9316322" y="1198033"/>
              <a:ext cx="511720" cy="1575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DE4E3A-107B-24DD-0571-983E81D4D65B}"/>
                </a:ext>
              </a:extLst>
            </p:cNvPr>
            <p:cNvCxnSpPr>
              <a:cxnSpLocks/>
              <a:stCxn id="33" idx="7"/>
              <a:endCxn id="34" idx="3"/>
            </p:cNvCxnSpPr>
            <p:nvPr/>
          </p:nvCxnSpPr>
          <p:spPr>
            <a:xfrm flipV="1">
              <a:off x="8571081" y="1198033"/>
              <a:ext cx="404987" cy="6073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8A6BD0E-A5E6-2AF0-D072-965CC915C938}"/>
              </a:ext>
            </a:extLst>
          </p:cNvPr>
          <p:cNvSpPr txBox="1"/>
          <p:nvPr/>
        </p:nvSpPr>
        <p:spPr>
          <a:xfrm>
            <a:off x="9315724" y="365125"/>
            <a:ext cx="28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57150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7696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8300-6CC9-7383-444D-518EE158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6E38F-7660-94FE-6251-1D3B8C810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1818005"/>
                <a:ext cx="10911840" cy="4351338"/>
              </a:xfrm>
            </p:spPr>
            <p:txBody>
              <a:bodyPr/>
              <a:lstStyle/>
              <a:p>
                <a:r>
                  <a:rPr lang="en-US" dirty="0"/>
                  <a:t>DNF/CNF representation: Every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computed by a circuit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Exercise 17: There exists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circuit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6E38F-7660-94FE-6251-1D3B8C810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1818005"/>
                <a:ext cx="10911840" cy="4351338"/>
              </a:xfrm>
              <a:blipFill>
                <a:blip r:embed="rId2"/>
                <a:stretch>
                  <a:fillRect l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937DE-9B2E-FD71-1ECB-C0763A6B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9B410B0-4F74-104A-0A07-CA4F2393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47B6AF-9ACA-7688-6689-A76662D3E5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Turing machine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circuits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47B6AF-9ACA-7688-6689-A76662D3E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A9EEF3-36BC-23BF-C1E6-C31B8FBA6F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53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can be decided by a Turing machine with time complexity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and space complexity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A9EEF3-36BC-23BF-C1E6-C31B8FBA6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5320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5CC3F-5806-DDA0-9B27-90AD4D39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13F177-D5CE-5655-1C31-849B8E56D98F}"/>
                  </a:ext>
                </a:extLst>
              </p:cNvPr>
              <p:cNvSpPr/>
              <p:nvPr/>
            </p:nvSpPr>
            <p:spPr>
              <a:xfrm>
                <a:off x="780600" y="3535200"/>
                <a:ext cx="10515599" cy="1627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Theorem: </a:t>
                </a:r>
                <a:r>
                  <a:rPr lang="en-US" sz="2800" dirty="0">
                    <a:solidFill>
                      <a:schemeClr val="tx1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there is a circuit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that decides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restricted to inputs of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13F177-D5CE-5655-1C31-849B8E56D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0" y="3535200"/>
                <a:ext cx="10515599" cy="1627200"/>
              </a:xfrm>
              <a:prstGeom prst="rect">
                <a:avLst/>
              </a:prstGeom>
              <a:blipFill>
                <a:blip r:embed="rId4"/>
                <a:stretch>
                  <a:fillRect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EB8C09F-DCC0-F718-B91F-ED5B92509356}"/>
              </a:ext>
            </a:extLst>
          </p:cNvPr>
          <p:cNvGrpSpPr/>
          <p:nvPr/>
        </p:nvGrpSpPr>
        <p:grpSpPr>
          <a:xfrm>
            <a:off x="3394699" y="5568590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594562ED-E326-57DC-2EBC-560FDF297181}"/>
                    </a:ext>
                  </a:extLst>
                </p:cNvPr>
                <p:cNvSpPr/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594562ED-E326-57DC-2EBC-560FDF2971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4D2C94E-6B33-E2BB-821D-392A9A0E8B45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4E90B7-9547-D960-F88C-95A5DCA76BF4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8343E-D690-4059-6C7A-16099440D6B2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FC91CC-284A-0408-83AA-AD907141F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A415F3-3042-0284-67FE-46FEAA7B64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9DF57C-E419-918D-0387-6E2B7D679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1F118E-6664-CF64-758E-C7E24C049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E3D78-EE1A-8662-182E-2BA1C9E77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314634-BF2B-B681-D12D-6F1319856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6A0115-C62A-7401-061F-CF1A0D0D6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675B8B-112F-9CBD-4CB2-8485FFE0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7CF395-832D-348B-2D39-74D677A8E3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2E44D0-BBC0-1976-7C43-89070F8F8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92D6A7-C7F1-02E7-55DD-46BA645E6B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B26F9B-34E5-A3EB-8379-D5B74388C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16811B-74DF-23A6-6667-7D46566C14DD}"/>
              </a:ext>
            </a:extLst>
          </p:cNvPr>
          <p:cNvGrpSpPr/>
          <p:nvPr/>
        </p:nvGrpSpPr>
        <p:grpSpPr>
          <a:xfrm>
            <a:off x="3931413" y="5566655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620CB7F-0F65-28FA-7953-1AA74AF207D5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620CB7F-0F65-28FA-7953-1AA74AF207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6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219177-C197-177A-A9FD-F79A19B31856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0E5A34-AD3C-FCD0-36E2-B3A14347EB24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1E8DE2-1BBC-B6AB-B1BA-76A1BF551113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EC18C2-253D-FF94-C34E-CC90C9EB8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29AFC86-C575-812F-8B37-3FC3D25B4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919C503-EFFA-1AE5-F055-BAAECCE7D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8DB0725-1C3A-2DC5-585D-A5C921FD74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7E503D-793F-CDD3-F937-2029D9E93F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A75AC28-CD44-DF4A-CF3B-4F05EC804A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985CF71-818E-2450-1D37-9A570D871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D5A6BE-664E-52FC-8A82-261BA7D53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A2A62E-CD92-0D52-65A8-9296E5207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C9C54A7-165F-AEB1-D313-8AE084DB00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5DD050-3C7C-F024-A6B7-78192348D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58A4B22-47F6-496A-78CC-2E53791DC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0AC6E8D-5DC6-A44D-FC8B-B75AED6117CD}"/>
              </a:ext>
            </a:extLst>
          </p:cNvPr>
          <p:cNvGrpSpPr/>
          <p:nvPr/>
        </p:nvGrpSpPr>
        <p:grpSpPr>
          <a:xfrm>
            <a:off x="4468127" y="5566333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697D2EC8-6957-8662-1188-A64E581155BC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697D2EC8-6957-8662-1188-A64E581155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6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BD33AB-7DBB-9C5E-CD25-FDD219CA31D7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2AB1537-41D4-51AA-964D-43EA5139F8C3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9ABA42-2E05-E6B9-3A52-7A394F850816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0FF7724-2D2A-104C-1626-F04A4CFEE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A06DB9-45B1-17CA-6969-B959264F1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57B0C7A-770A-FDDD-ED09-8B273F1B7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FC795B-7E91-AEA7-5E67-61833FEF2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26F953-C762-E7E4-6305-8DF8C73E3A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3ADBD5-D9EE-E431-26D9-6FD31E4ED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45ED6C-3384-B392-5102-87B5C8866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029559-1DE7-B2A4-5B87-8C17042CF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87E625-924A-DBF0-A93F-98CD76370B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D67D49-CBA1-6F68-9266-AB9D6811B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DA9D4E7-A55B-0992-7DF7-740951C48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F5669F-DC6B-AB54-D189-B89B6B67C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35D691-28A3-136F-E42A-5B1F334F021A}"/>
              </a:ext>
            </a:extLst>
          </p:cNvPr>
          <p:cNvGrpSpPr/>
          <p:nvPr/>
        </p:nvGrpSpPr>
        <p:grpSpPr>
          <a:xfrm>
            <a:off x="5004837" y="5569083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FEF9FDB-4102-633E-6472-8720713A5E0E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FEF9FDB-4102-633E-6472-8720713A5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6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ADBF81C-3066-60B8-4CAC-C600960E6DCB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CD83AC7-0AE3-9DCC-24E2-795D71A711C0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F293C5C-EB6B-36C7-6E70-687E5E1E0E7E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80997F5-28CE-66F8-CE89-7F95AA73B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3B4CC14-1515-9CB8-2B26-80ACECF8C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4D2A1-8D11-20C4-6AB5-CD8BA0ADEC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547927-3D5D-5D0C-7C58-0E063B3B4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1AC877-3C71-D27D-94E7-AE4EF2105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B8E21AC-D720-78D6-1133-DA3CF42F1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EFAFD1-F589-A737-B033-D41C0B1A8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FE880F3-9985-3669-9A4E-A8DC51C13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B406569-B68B-D829-3F73-E37A4CF45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E8FBFD0-0B78-A017-700A-D72E6568C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7B1C169-4676-D79D-472E-03BA398E6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82C86BE-00FF-B215-0567-6C0A37D0C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A669B69-CF53-260B-90D8-9A112EA83B87}"/>
              </a:ext>
            </a:extLst>
          </p:cNvPr>
          <p:cNvGrpSpPr/>
          <p:nvPr/>
        </p:nvGrpSpPr>
        <p:grpSpPr>
          <a:xfrm>
            <a:off x="5541553" y="5567631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31D7C62E-AFFF-16D0-C785-6DADC01C3995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31D7C62E-AFFF-16D0-C785-6DADC01C3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09EBB45-0B9A-786C-0A76-0E6EFD6C1207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63959FA-4F24-F7FB-0352-28471579D033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D142A81-5047-0602-C73D-DD882A1D0185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EE2B12C-81B8-ED7A-8ED3-1F4EE6C5B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4D6BAD8-9C05-EBA7-30B1-BA803CCF8E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71189B-8A54-5A49-716A-871408FEF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1EF982D-E241-7400-C711-0DC11F6D1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6EF04D7-D7F7-BEE7-DB6B-1CE3B4CBF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1A67068-FD3D-508B-0F2D-BE71181A66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735D45B-EE15-6256-F6B4-36056B6A1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4BEBC02-BC12-69F7-17A3-10053E807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3270B4D-9F9F-0DFD-281C-5D596C27F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FE4AD14-9BF9-3B5D-D00C-068D2662DC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26C5FD0-180A-3B2E-CB99-91DD3124F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9CDA977-0EF7-3846-CEF6-7C7B54BBDD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1110B57-123C-B534-72BE-2EA6E8FD8E1B}"/>
              </a:ext>
            </a:extLst>
          </p:cNvPr>
          <p:cNvGrpSpPr/>
          <p:nvPr/>
        </p:nvGrpSpPr>
        <p:grpSpPr>
          <a:xfrm>
            <a:off x="6078264" y="5567631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BD2A524-4293-CB71-401E-8C10E8F32450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BD2A524-4293-CB71-401E-8C10E8F324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E1B59CB-E424-3BBD-671F-8A73A55FE6EF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55E3648-6365-627A-0720-BFE43F08B1B0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6A56D2-4856-F0D0-B5F0-515681754F13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378E36F-614B-D713-EE39-542B831CC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BFEDA46-6D04-0481-7F43-1D2150F82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D6FB72-4119-2C0B-5EC2-54B754ACE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3427CC-ACF2-532D-8F9D-AE8AAA1BF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E33F607-8D21-9DEF-0EDB-57A6C1417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BD0A6A4-5DB6-529A-73F5-EBCA0E2A1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B42CF20-A0BF-93E6-2470-7A39B6376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3B88A3A-DED1-D677-D0E1-1B72DAAF9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8EEC224-252E-085F-6B40-C9907E527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BEC1D84-3447-199D-37D5-B9E327668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B6110C3-1E42-8A94-FFC2-B3E57BF6C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27FE408-7A20-8622-A83C-DA65AD384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2B7591C-9884-EEF7-E887-43F1D262F627}"/>
              </a:ext>
            </a:extLst>
          </p:cNvPr>
          <p:cNvGrpSpPr/>
          <p:nvPr/>
        </p:nvGrpSpPr>
        <p:grpSpPr>
          <a:xfrm>
            <a:off x="6614974" y="5567390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FDC8DCBA-6F25-CB10-74C6-925D4D07F455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FDC8DCBA-6F25-CB10-74C6-925D4D07F4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5F5DE0A-022D-51FE-82AB-F133436B8D5F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939B297-9257-D7E6-607A-DE38DA231724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4E40F21-D6A1-DBFB-09A6-DF724B0F1B02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66C69F-D4BD-63C4-6BB8-D89C84C97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69665A6-F908-D5F1-D1B4-3520163CD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5FD34D9-4083-C9E8-BF42-2A1F154E6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526669D-8A41-1604-6118-03F86E3AB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EE666B1-38D9-4076-F6CC-1278EB2C9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B83E7C9-276B-58BD-D84B-EF8C0DF4E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1AB1CE5-04CC-057E-3732-F2FF3BB36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4003FA8-9685-3B78-B847-B1512088F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4CA6BE-3401-7AD4-BB60-766C58991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7EB0268-DCF8-8D72-6B15-3D0D10C86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D37589C-59DF-284E-5514-BCB6253362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A47B31C-C193-CF66-DADD-432D151D6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324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06EECE-C910-FE0C-F08D-E6BB11E8CE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Circuits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/>
                  <a:t> Computing with advice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06EECE-C910-FE0C-F08D-E6BB11E8C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5AD9AC-39A2-AE66-B52C-58EE3F083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800" y="2073600"/>
                <a:ext cx="11426400" cy="441724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PSIZE</m:t>
                    </m:r>
                  </m:oMath>
                </a14:m>
                <a:r>
                  <a:rPr lang="en-US" dirty="0"/>
                  <a:t> if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there is a poly-size circuit that decides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restricted to inputs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can be decided in polynomial time given a polynomial amount of </a:t>
                </a:r>
                <a:r>
                  <a:rPr lang="en-US" dirty="0">
                    <a:solidFill>
                      <a:schemeClr val="accent1"/>
                    </a:solidFill>
                  </a:rPr>
                  <a:t>advice</a:t>
                </a:r>
                <a:r>
                  <a:rPr lang="en-US" dirty="0"/>
                  <a:t> that depends only on the </a:t>
                </a:r>
                <a:r>
                  <a:rPr lang="en-US" dirty="0">
                    <a:solidFill>
                      <a:schemeClr val="accent1"/>
                    </a:solidFill>
                  </a:rPr>
                  <a:t>length</a:t>
                </a:r>
                <a:r>
                  <a:rPr lang="en-US" dirty="0"/>
                  <a:t> of the input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5AD9AC-39A2-AE66-B52C-58EE3F083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800" y="2073600"/>
                <a:ext cx="11426400" cy="4417244"/>
              </a:xfrm>
              <a:blipFill>
                <a:blip r:embed="rId3"/>
                <a:stretch>
                  <a:fillRect r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49176-B64E-30A8-C245-AFEAE231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A4ED097-1037-4A1C-04A3-63DF354C1D31}"/>
                  </a:ext>
                </a:extLst>
              </p:cNvPr>
              <p:cNvSpPr/>
              <p:nvPr/>
            </p:nvSpPr>
            <p:spPr>
              <a:xfrm>
                <a:off x="3679371" y="5182476"/>
                <a:ext cx="4833258" cy="8456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Theorem: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PSIZE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lit/>
                      </m:rP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poly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A4ED097-1037-4A1C-04A3-63DF354C1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371" y="5182476"/>
                <a:ext cx="4833258" cy="845683"/>
              </a:xfrm>
              <a:prstGeom prst="rect">
                <a:avLst/>
              </a:prstGeom>
              <a:blipFill>
                <a:blip r:embed="rId4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Picture 125" descr="A cartoon of an owl&#10;&#10;AI-generated content may be incorrect.">
            <a:extLst>
              <a:ext uri="{FF2B5EF4-FFF2-40B4-BE49-F238E27FC236}">
                <a16:creationId xmlns:a16="http://schemas.microsoft.com/office/drawing/2014/main" id="{C135A871-D774-21CE-66AF-6B757C0BA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40" y="285885"/>
            <a:ext cx="1999115" cy="19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7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32E-1997-D342-B523-9355CF7A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Turing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8B0E-DC8B-9CB2-25EC-39B67A2B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791630-E5CB-4BFB-DB47-C37294545EFB}"/>
              </a:ext>
            </a:extLst>
          </p:cNvPr>
          <p:cNvCxnSpPr/>
          <p:nvPr/>
        </p:nvCxnSpPr>
        <p:spPr>
          <a:xfrm>
            <a:off x="6227135" y="2397531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5D83B4-E4DE-03CD-48D9-2DEAD3F5F7D6}"/>
              </a:ext>
            </a:extLst>
          </p:cNvPr>
          <p:cNvCxnSpPr>
            <a:cxnSpLocks/>
          </p:cNvCxnSpPr>
          <p:nvPr/>
        </p:nvCxnSpPr>
        <p:spPr>
          <a:xfrm>
            <a:off x="5515200" y="2418796"/>
            <a:ext cx="66768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8000">
                  <a:schemeClr val="tx1"/>
                </a:gs>
                <a:gs pos="100000">
                  <a:schemeClr val="tx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AEDA1-7544-90A6-1570-ED312458B5BB}"/>
              </a:ext>
            </a:extLst>
          </p:cNvPr>
          <p:cNvCxnSpPr/>
          <p:nvPr/>
        </p:nvCxnSpPr>
        <p:spPr>
          <a:xfrm>
            <a:off x="7187610" y="2418796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0AEA77-8870-0339-BAB9-6DC595EC52E7}"/>
              </a:ext>
            </a:extLst>
          </p:cNvPr>
          <p:cNvCxnSpPr/>
          <p:nvPr/>
        </p:nvCxnSpPr>
        <p:spPr>
          <a:xfrm>
            <a:off x="8165805" y="2418796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0F4DE-9467-8BD9-4112-CD311597A440}"/>
              </a:ext>
            </a:extLst>
          </p:cNvPr>
          <p:cNvCxnSpPr/>
          <p:nvPr/>
        </p:nvCxnSpPr>
        <p:spPr>
          <a:xfrm>
            <a:off x="9122735" y="2418796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2AE9CE-B467-81D7-4AA9-FB5234C14BC2}"/>
              </a:ext>
            </a:extLst>
          </p:cNvPr>
          <p:cNvCxnSpPr/>
          <p:nvPr/>
        </p:nvCxnSpPr>
        <p:spPr>
          <a:xfrm>
            <a:off x="10090298" y="2397531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F3CDAF-E64C-BEAC-E93C-558B035D15C2}"/>
              </a:ext>
            </a:extLst>
          </p:cNvPr>
          <p:cNvCxnSpPr/>
          <p:nvPr/>
        </p:nvCxnSpPr>
        <p:spPr>
          <a:xfrm>
            <a:off x="11100391" y="2397531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45E977-0C46-2B60-7AE8-DA030511B89C}"/>
              </a:ext>
            </a:extLst>
          </p:cNvPr>
          <p:cNvCxnSpPr/>
          <p:nvPr/>
        </p:nvCxnSpPr>
        <p:spPr>
          <a:xfrm>
            <a:off x="12046688" y="2418796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0C5095-4036-E959-EE48-309955FB248B}"/>
              </a:ext>
            </a:extLst>
          </p:cNvPr>
          <p:cNvGrpSpPr/>
          <p:nvPr/>
        </p:nvGrpSpPr>
        <p:grpSpPr>
          <a:xfrm>
            <a:off x="7432162" y="2610244"/>
            <a:ext cx="2381690" cy="592290"/>
            <a:chOff x="7432162" y="893197"/>
            <a:chExt cx="2381690" cy="592290"/>
          </a:xfrm>
        </p:grpSpPr>
        <p:sp>
          <p:nvSpPr>
            <p:cNvPr id="17" name="A0">
              <a:extLst>
                <a:ext uri="{FF2B5EF4-FFF2-40B4-BE49-F238E27FC236}">
                  <a16:creationId xmlns:a16="http://schemas.microsoft.com/office/drawing/2014/main" id="{3233F7D9-79EB-68B7-7632-7472B258E475}"/>
                </a:ext>
              </a:extLst>
            </p:cNvPr>
            <p:cNvSpPr txBox="1"/>
            <p:nvPr/>
          </p:nvSpPr>
          <p:spPr>
            <a:xfrm>
              <a:off x="7432162" y="893197"/>
              <a:ext cx="531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1</a:t>
              </a:r>
              <a:endParaRPr lang="en-US" dirty="0"/>
            </a:p>
          </p:txBody>
        </p:sp>
        <p:sp>
          <p:nvSpPr>
            <p:cNvPr id="18" name="B1">
              <a:extLst>
                <a:ext uri="{FF2B5EF4-FFF2-40B4-BE49-F238E27FC236}">
                  <a16:creationId xmlns:a16="http://schemas.microsoft.com/office/drawing/2014/main" id="{9B29607C-C4B3-A7D3-66AF-7E6A1676B129}"/>
                </a:ext>
              </a:extLst>
            </p:cNvPr>
            <p:cNvSpPr txBox="1"/>
            <p:nvPr/>
          </p:nvSpPr>
          <p:spPr>
            <a:xfrm>
              <a:off x="8378458" y="893198"/>
              <a:ext cx="531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1</a:t>
              </a:r>
              <a:endParaRPr lang="en-US" dirty="0"/>
            </a:p>
          </p:txBody>
        </p:sp>
        <p:sp>
          <p:nvSpPr>
            <p:cNvPr id="19" name="C1">
              <a:extLst>
                <a:ext uri="{FF2B5EF4-FFF2-40B4-BE49-F238E27FC236}">
                  <a16:creationId xmlns:a16="http://schemas.microsoft.com/office/drawing/2014/main" id="{3621A697-A0EA-F1B1-B537-0D42F4112718}"/>
                </a:ext>
              </a:extLst>
            </p:cNvPr>
            <p:cNvSpPr txBox="1"/>
            <p:nvPr/>
          </p:nvSpPr>
          <p:spPr>
            <a:xfrm>
              <a:off x="9282225" y="900712"/>
              <a:ext cx="531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0</a:t>
              </a:r>
              <a:endParaRPr lang="en-US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265DF3-8266-D065-6E81-D398168F2968}"/>
              </a:ext>
            </a:extLst>
          </p:cNvPr>
          <p:cNvCxnSpPr/>
          <p:nvPr/>
        </p:nvCxnSpPr>
        <p:spPr>
          <a:xfrm>
            <a:off x="6227135" y="4568459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528D73-6160-96B2-7684-499F7027BAA9}"/>
              </a:ext>
            </a:extLst>
          </p:cNvPr>
          <p:cNvCxnSpPr/>
          <p:nvPr/>
        </p:nvCxnSpPr>
        <p:spPr>
          <a:xfrm>
            <a:off x="7187610" y="4589724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C7448F-8E4E-061B-6293-37360B6273F4}"/>
              </a:ext>
            </a:extLst>
          </p:cNvPr>
          <p:cNvCxnSpPr/>
          <p:nvPr/>
        </p:nvCxnSpPr>
        <p:spPr>
          <a:xfrm>
            <a:off x="8165805" y="4589724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1BD5A8-2811-3F0A-6A14-08C345EA5E9E}"/>
              </a:ext>
            </a:extLst>
          </p:cNvPr>
          <p:cNvCxnSpPr/>
          <p:nvPr/>
        </p:nvCxnSpPr>
        <p:spPr>
          <a:xfrm>
            <a:off x="9122735" y="4589724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22DE8D-A5BE-B10A-4F35-6DCCB3121F82}"/>
              </a:ext>
            </a:extLst>
          </p:cNvPr>
          <p:cNvCxnSpPr/>
          <p:nvPr/>
        </p:nvCxnSpPr>
        <p:spPr>
          <a:xfrm>
            <a:off x="10090298" y="4568459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6B294F-F36C-717D-4D5F-C33D63F18C7D}"/>
              </a:ext>
            </a:extLst>
          </p:cNvPr>
          <p:cNvCxnSpPr/>
          <p:nvPr/>
        </p:nvCxnSpPr>
        <p:spPr>
          <a:xfrm>
            <a:off x="11100391" y="4568459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20A09E-503C-715A-1BF3-0291524F4E84}"/>
              </a:ext>
            </a:extLst>
          </p:cNvPr>
          <p:cNvCxnSpPr/>
          <p:nvPr/>
        </p:nvCxnSpPr>
        <p:spPr>
          <a:xfrm>
            <a:off x="12046688" y="4589724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B6C1E7CB-B2A1-3C13-0294-CC54E95BC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01" y="4750110"/>
            <a:ext cx="702371" cy="702371"/>
          </a:xfrm>
          <a:prstGeom prst="rect">
            <a:avLst/>
          </a:prstGeom>
        </p:spPr>
      </p:pic>
      <p:pic>
        <p:nvPicPr>
          <p:cNvPr id="40" name="Picture 39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9716B8A-638E-259E-69F0-6C28D506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95" y="4743640"/>
            <a:ext cx="702371" cy="702371"/>
          </a:xfrm>
          <a:prstGeom prst="rect">
            <a:avLst/>
          </a:prstGeom>
        </p:spPr>
      </p:pic>
      <p:pic>
        <p:nvPicPr>
          <p:cNvPr id="41" name="Picture 40" descr="A close up of a coin&#10;&#10;Description automatically generated">
            <a:extLst>
              <a:ext uri="{FF2B5EF4-FFF2-40B4-BE49-F238E27FC236}">
                <a16:creationId xmlns:a16="http://schemas.microsoft.com/office/drawing/2014/main" id="{E5E90FC2-7DBC-4854-B74F-E3E4CE38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06" y="4733008"/>
            <a:ext cx="702371" cy="702371"/>
          </a:xfrm>
          <a:prstGeom prst="rect">
            <a:avLst/>
          </a:prstGeom>
        </p:spPr>
      </p:pic>
      <p:pic>
        <p:nvPicPr>
          <p:cNvPr id="42" name="Picture 41" descr="A close up of a coin&#10;&#10;Description automatically generated">
            <a:extLst>
              <a:ext uri="{FF2B5EF4-FFF2-40B4-BE49-F238E27FC236}">
                <a16:creationId xmlns:a16="http://schemas.microsoft.com/office/drawing/2014/main" id="{F29B9000-BAAB-F499-2708-653F0F020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159" y="4729719"/>
            <a:ext cx="702371" cy="702371"/>
          </a:xfrm>
          <a:prstGeom prst="rect">
            <a:avLst/>
          </a:prstGeom>
        </p:spPr>
      </p:pic>
      <p:pic>
        <p:nvPicPr>
          <p:cNvPr id="43" name="Picture 42" descr="A close up of a coin&#10;&#10;Description automatically generated">
            <a:extLst>
              <a:ext uri="{FF2B5EF4-FFF2-40B4-BE49-F238E27FC236}">
                <a16:creationId xmlns:a16="http://schemas.microsoft.com/office/drawing/2014/main" id="{C3537D76-E299-45A3-7E71-0839F6CD0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457" y="4736298"/>
            <a:ext cx="702371" cy="702371"/>
          </a:xfrm>
          <a:prstGeom prst="rect">
            <a:avLst/>
          </a:prstGeom>
        </p:spPr>
      </p:pic>
      <p:sp>
        <p:nvSpPr>
          <p:cNvPr id="46" name="Diamond 45">
            <a:extLst>
              <a:ext uri="{FF2B5EF4-FFF2-40B4-BE49-F238E27FC236}">
                <a16:creationId xmlns:a16="http://schemas.microsoft.com/office/drawing/2014/main" id="{BD1D8FA3-73F4-54C8-04C0-17CF96F2087E}"/>
              </a:ext>
            </a:extLst>
          </p:cNvPr>
          <p:cNvSpPr/>
          <p:nvPr/>
        </p:nvSpPr>
        <p:spPr>
          <a:xfrm>
            <a:off x="4690444" y="5725203"/>
            <a:ext cx="603113" cy="623191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5A54E01-8A33-2278-29B0-9D5EC95FD9F0}"/>
              </a:ext>
            </a:extLst>
          </p:cNvPr>
          <p:cNvSpPr/>
          <p:nvPr/>
        </p:nvSpPr>
        <p:spPr>
          <a:xfrm>
            <a:off x="5171519" y="6138153"/>
            <a:ext cx="3466643" cy="364082"/>
          </a:xfrm>
          <a:custGeom>
            <a:avLst/>
            <a:gdLst>
              <a:gd name="connsiteX0" fmla="*/ 4192622 w 4429764"/>
              <a:gd name="connsiteY0" fmla="*/ 1712068 h 2024265"/>
              <a:gd name="connsiteX1" fmla="*/ 4085617 w 4429764"/>
              <a:gd name="connsiteY1" fmla="*/ 2023353 h 2024265"/>
              <a:gd name="connsiteX2" fmla="*/ 894945 w 4429764"/>
              <a:gd name="connsiteY2" fmla="*/ 1624519 h 2024265"/>
              <a:gd name="connsiteX3" fmla="*/ 1342417 w 4429764"/>
              <a:gd name="connsiteY3" fmla="*/ 379379 h 2024265"/>
              <a:gd name="connsiteX4" fmla="*/ 0 w 4429764"/>
              <a:gd name="connsiteY4" fmla="*/ 0 h 2024265"/>
              <a:gd name="connsiteX0" fmla="*/ 4192622 w 4232318"/>
              <a:gd name="connsiteY0" fmla="*/ 1712068 h 1995260"/>
              <a:gd name="connsiteX1" fmla="*/ 3112851 w 4232318"/>
              <a:gd name="connsiteY1" fmla="*/ 1994170 h 1995260"/>
              <a:gd name="connsiteX2" fmla="*/ 894945 w 4232318"/>
              <a:gd name="connsiteY2" fmla="*/ 1624519 h 1995260"/>
              <a:gd name="connsiteX3" fmla="*/ 1342417 w 4232318"/>
              <a:gd name="connsiteY3" fmla="*/ 379379 h 1995260"/>
              <a:gd name="connsiteX4" fmla="*/ 0 w 4232318"/>
              <a:gd name="connsiteY4" fmla="*/ 0 h 1995260"/>
              <a:gd name="connsiteX0" fmla="*/ 4192622 w 4192622"/>
              <a:gd name="connsiteY0" fmla="*/ 1712068 h 1996589"/>
              <a:gd name="connsiteX1" fmla="*/ 3112851 w 4192622"/>
              <a:gd name="connsiteY1" fmla="*/ 1994170 h 1996589"/>
              <a:gd name="connsiteX2" fmla="*/ 894945 w 4192622"/>
              <a:gd name="connsiteY2" fmla="*/ 1624519 h 1996589"/>
              <a:gd name="connsiteX3" fmla="*/ 1342417 w 4192622"/>
              <a:gd name="connsiteY3" fmla="*/ 379379 h 1996589"/>
              <a:gd name="connsiteX4" fmla="*/ 0 w 4192622"/>
              <a:gd name="connsiteY4" fmla="*/ 0 h 1996589"/>
              <a:gd name="connsiteX0" fmla="*/ 4192622 w 4192622"/>
              <a:gd name="connsiteY0" fmla="*/ 1712068 h 1996589"/>
              <a:gd name="connsiteX1" fmla="*/ 2782111 w 4192622"/>
              <a:gd name="connsiteY1" fmla="*/ 1994170 h 1996589"/>
              <a:gd name="connsiteX2" fmla="*/ 894945 w 4192622"/>
              <a:gd name="connsiteY2" fmla="*/ 1624519 h 1996589"/>
              <a:gd name="connsiteX3" fmla="*/ 1342417 w 4192622"/>
              <a:gd name="connsiteY3" fmla="*/ 379379 h 1996589"/>
              <a:gd name="connsiteX4" fmla="*/ 0 w 4192622"/>
              <a:gd name="connsiteY4" fmla="*/ 0 h 1996589"/>
              <a:gd name="connsiteX0" fmla="*/ 4192622 w 4192622"/>
              <a:gd name="connsiteY0" fmla="*/ 1712068 h 1994420"/>
              <a:gd name="connsiteX1" fmla="*/ 2782111 w 4192622"/>
              <a:gd name="connsiteY1" fmla="*/ 1994170 h 1994420"/>
              <a:gd name="connsiteX2" fmla="*/ 1034093 w 4192622"/>
              <a:gd name="connsiteY2" fmla="*/ 1723910 h 1994420"/>
              <a:gd name="connsiteX3" fmla="*/ 1342417 w 4192622"/>
              <a:gd name="connsiteY3" fmla="*/ 379379 h 1994420"/>
              <a:gd name="connsiteX4" fmla="*/ 0 w 4192622"/>
              <a:gd name="connsiteY4" fmla="*/ 0 h 1994420"/>
              <a:gd name="connsiteX0" fmla="*/ 4192622 w 4192622"/>
              <a:gd name="connsiteY0" fmla="*/ 1712068 h 1999620"/>
              <a:gd name="connsiteX1" fmla="*/ 2782111 w 4192622"/>
              <a:gd name="connsiteY1" fmla="*/ 1994170 h 1999620"/>
              <a:gd name="connsiteX2" fmla="*/ 1034093 w 4192622"/>
              <a:gd name="connsiteY2" fmla="*/ 1723910 h 1999620"/>
              <a:gd name="connsiteX3" fmla="*/ 0 w 4192622"/>
              <a:gd name="connsiteY3" fmla="*/ 0 h 1999620"/>
              <a:gd name="connsiteX0" fmla="*/ 3158529 w 3158529"/>
              <a:gd name="connsiteY0" fmla="*/ 0 h 287552"/>
              <a:gd name="connsiteX1" fmla="*/ 1748018 w 3158529"/>
              <a:gd name="connsiteY1" fmla="*/ 282102 h 287552"/>
              <a:gd name="connsiteX2" fmla="*/ 0 w 3158529"/>
              <a:gd name="connsiteY2" fmla="*/ 11842 h 287552"/>
              <a:gd name="connsiteX0" fmla="*/ 3128712 w 3128712"/>
              <a:gd name="connsiteY0" fmla="*/ 0 h 300583"/>
              <a:gd name="connsiteX1" fmla="*/ 1718201 w 3128712"/>
              <a:gd name="connsiteY1" fmla="*/ 282102 h 300583"/>
              <a:gd name="connsiteX2" fmla="*/ 0 w 3128712"/>
              <a:gd name="connsiteY2" fmla="*/ 51598 h 300583"/>
              <a:gd name="connsiteX0" fmla="*/ 3128712 w 3128712"/>
              <a:gd name="connsiteY0" fmla="*/ 0 h 51598"/>
              <a:gd name="connsiteX1" fmla="*/ 0 w 3128712"/>
              <a:gd name="connsiteY1" fmla="*/ 51598 h 51598"/>
              <a:gd name="connsiteX0" fmla="*/ 3128712 w 3128712"/>
              <a:gd name="connsiteY0" fmla="*/ 0 h 264978"/>
              <a:gd name="connsiteX1" fmla="*/ 0 w 3128712"/>
              <a:gd name="connsiteY1" fmla="*/ 51598 h 264978"/>
              <a:gd name="connsiteX0" fmla="*/ 3128712 w 3128712"/>
              <a:gd name="connsiteY0" fmla="*/ 0 h 377356"/>
              <a:gd name="connsiteX1" fmla="*/ 0 w 3128712"/>
              <a:gd name="connsiteY1" fmla="*/ 51598 h 377356"/>
              <a:gd name="connsiteX0" fmla="*/ 3466643 w 3466643"/>
              <a:gd name="connsiteY0" fmla="*/ 0 h 364082"/>
              <a:gd name="connsiteX1" fmla="*/ 0 w 3466643"/>
              <a:gd name="connsiteY1" fmla="*/ 21781 h 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6643" h="364082">
                <a:moveTo>
                  <a:pt x="3466643" y="0"/>
                </a:moveTo>
                <a:cubicBezTo>
                  <a:pt x="3338139" y="573790"/>
                  <a:pt x="784487" y="382269"/>
                  <a:pt x="0" y="21781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5A5B4C-A20B-B060-2A56-B114B3C9258D}"/>
              </a:ext>
            </a:extLst>
          </p:cNvPr>
          <p:cNvSpPr txBox="1"/>
          <p:nvPr/>
        </p:nvSpPr>
        <p:spPr>
          <a:xfrm>
            <a:off x="1801655" y="2637233"/>
            <a:ext cx="280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Input tape 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0D6FDB-20FB-EBF2-E7EA-A4F45A7685C1}"/>
              </a:ext>
            </a:extLst>
          </p:cNvPr>
          <p:cNvSpPr txBox="1"/>
          <p:nvPr/>
        </p:nvSpPr>
        <p:spPr>
          <a:xfrm>
            <a:off x="691103" y="4839685"/>
            <a:ext cx="393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Randomness tape 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1">
                <a:extLst>
                  <a:ext uri="{FF2B5EF4-FFF2-40B4-BE49-F238E27FC236}">
                    <a16:creationId xmlns:a16="http://schemas.microsoft.com/office/drawing/2014/main" id="{63888AAA-08B7-04B9-9A39-3C750C4E1DEC}"/>
                  </a:ext>
                </a:extLst>
              </p:cNvPr>
              <p:cNvSpPr txBox="1"/>
              <p:nvPr/>
            </p:nvSpPr>
            <p:spPr>
              <a:xfrm>
                <a:off x="10361430" y="2626193"/>
                <a:ext cx="531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1">
                <a:extLst>
                  <a:ext uri="{FF2B5EF4-FFF2-40B4-BE49-F238E27FC236}">
                    <a16:creationId xmlns:a16="http://schemas.microsoft.com/office/drawing/2014/main" id="{63888AAA-08B7-04B9-9A39-3C750C4E1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430" y="2626193"/>
                <a:ext cx="5316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1">
                <a:extLst>
                  <a:ext uri="{FF2B5EF4-FFF2-40B4-BE49-F238E27FC236}">
                    <a16:creationId xmlns:a16="http://schemas.microsoft.com/office/drawing/2014/main" id="{7C4A829D-AF7E-C7D2-ED70-AD089BCA98C9}"/>
                  </a:ext>
                </a:extLst>
              </p:cNvPr>
              <p:cNvSpPr txBox="1"/>
              <p:nvPr/>
            </p:nvSpPr>
            <p:spPr>
              <a:xfrm>
                <a:off x="11361297" y="2613237"/>
                <a:ext cx="531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1">
                <a:extLst>
                  <a:ext uri="{FF2B5EF4-FFF2-40B4-BE49-F238E27FC236}">
                    <a16:creationId xmlns:a16="http://schemas.microsoft.com/office/drawing/2014/main" id="{7C4A829D-AF7E-C7D2-ED70-AD089BCA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297" y="2613237"/>
                <a:ext cx="53162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0">
            <a:extLst>
              <a:ext uri="{FF2B5EF4-FFF2-40B4-BE49-F238E27FC236}">
                <a16:creationId xmlns:a16="http://schemas.microsoft.com/office/drawing/2014/main" id="{B3ED3D67-DEE1-DC2D-63AA-54DD0F45E6F7}"/>
              </a:ext>
            </a:extLst>
          </p:cNvPr>
          <p:cNvSpPr txBox="1"/>
          <p:nvPr/>
        </p:nvSpPr>
        <p:spPr>
          <a:xfrm>
            <a:off x="6471687" y="2610244"/>
            <a:ext cx="531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1">
                <a:extLst>
                  <a:ext uri="{FF2B5EF4-FFF2-40B4-BE49-F238E27FC236}">
                    <a16:creationId xmlns:a16="http://schemas.microsoft.com/office/drawing/2014/main" id="{A6A4183F-6329-1353-4360-1F0F93B85CCA}"/>
                  </a:ext>
                </a:extLst>
              </p:cNvPr>
              <p:cNvSpPr txBox="1"/>
              <p:nvPr/>
            </p:nvSpPr>
            <p:spPr>
              <a:xfrm>
                <a:off x="5530704" y="2604202"/>
                <a:ext cx="531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1">
                <a:extLst>
                  <a:ext uri="{FF2B5EF4-FFF2-40B4-BE49-F238E27FC236}">
                    <a16:creationId xmlns:a16="http://schemas.microsoft.com/office/drawing/2014/main" id="{A6A4183F-6329-1353-4360-1F0F93B85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04" y="2604202"/>
                <a:ext cx="53162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0520DE-FB2E-D787-B93A-B52A6F56BB54}"/>
              </a:ext>
            </a:extLst>
          </p:cNvPr>
          <p:cNvCxnSpPr>
            <a:cxnSpLocks/>
          </p:cNvCxnSpPr>
          <p:nvPr/>
        </p:nvCxnSpPr>
        <p:spPr>
          <a:xfrm>
            <a:off x="5515200" y="3415396"/>
            <a:ext cx="66768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8000">
                  <a:schemeClr val="tx1"/>
                </a:gs>
                <a:gs pos="100000">
                  <a:schemeClr val="tx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92CD71-B67E-ACA1-495A-B95C067B3EBD}"/>
              </a:ext>
            </a:extLst>
          </p:cNvPr>
          <p:cNvCxnSpPr>
            <a:cxnSpLocks/>
          </p:cNvCxnSpPr>
          <p:nvPr/>
        </p:nvCxnSpPr>
        <p:spPr>
          <a:xfrm>
            <a:off x="5515200" y="4576120"/>
            <a:ext cx="66768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8000">
                  <a:schemeClr val="tx1"/>
                </a:gs>
                <a:gs pos="100000">
                  <a:schemeClr val="tx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0006AAF-53E2-1BCE-EC05-D6C4229E711F}"/>
              </a:ext>
            </a:extLst>
          </p:cNvPr>
          <p:cNvCxnSpPr>
            <a:cxnSpLocks/>
          </p:cNvCxnSpPr>
          <p:nvPr/>
        </p:nvCxnSpPr>
        <p:spPr>
          <a:xfrm>
            <a:off x="5530704" y="5579459"/>
            <a:ext cx="66768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8000">
                  <a:schemeClr val="tx1"/>
                </a:gs>
                <a:gs pos="100000">
                  <a:schemeClr val="tx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close up of a coin&#10;&#10;Description automatically generated">
            <a:extLst>
              <a:ext uri="{FF2B5EF4-FFF2-40B4-BE49-F238E27FC236}">
                <a16:creationId xmlns:a16="http://schemas.microsoft.com/office/drawing/2014/main" id="{2E46C82C-22EE-DD5A-21E3-93ED9CCEC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49" y="4727022"/>
            <a:ext cx="702371" cy="702371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853927B6-BB16-7182-5F71-9AB79FD2A34B}"/>
              </a:ext>
            </a:extLst>
          </p:cNvPr>
          <p:cNvSpPr/>
          <p:nvPr/>
        </p:nvSpPr>
        <p:spPr>
          <a:xfrm>
            <a:off x="6315741" y="3237503"/>
            <a:ext cx="832882" cy="729030"/>
          </a:xfrm>
          <a:prstGeom prst="triangle">
            <a:avLst/>
          </a:prstGeom>
          <a:solidFill>
            <a:srgbClr val="00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BB58D08-DF5F-B7DF-D5C1-4B99CCC11C6D}"/>
              </a:ext>
            </a:extLst>
          </p:cNvPr>
          <p:cNvSpPr/>
          <p:nvPr/>
        </p:nvSpPr>
        <p:spPr>
          <a:xfrm>
            <a:off x="8222513" y="5385934"/>
            <a:ext cx="832882" cy="729030"/>
          </a:xfrm>
          <a:prstGeom prst="triangle">
            <a:avLst/>
          </a:prstGeom>
          <a:solidFill>
            <a:srgbClr val="00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19D6665-8966-7DBA-F0FD-7FCB61630B8B}"/>
              </a:ext>
            </a:extLst>
          </p:cNvPr>
          <p:cNvSpPr/>
          <p:nvPr/>
        </p:nvSpPr>
        <p:spPr>
          <a:xfrm>
            <a:off x="5121824" y="3959158"/>
            <a:ext cx="1580561" cy="1911909"/>
          </a:xfrm>
          <a:custGeom>
            <a:avLst/>
            <a:gdLst>
              <a:gd name="connsiteX0" fmla="*/ 2276272 w 2324068"/>
              <a:gd name="connsiteY0" fmla="*/ 0 h 360615"/>
              <a:gd name="connsiteX1" fmla="*/ 2023353 w 2324068"/>
              <a:gd name="connsiteY1" fmla="*/ 340469 h 360615"/>
              <a:gd name="connsiteX2" fmla="*/ 0 w 2324068"/>
              <a:gd name="connsiteY2" fmla="*/ 291830 h 360615"/>
              <a:gd name="connsiteX0" fmla="*/ 2276272 w 2283976"/>
              <a:gd name="connsiteY0" fmla="*/ 0 h 360615"/>
              <a:gd name="connsiteX1" fmla="*/ 1624519 w 2283976"/>
              <a:gd name="connsiteY1" fmla="*/ 340469 h 360615"/>
              <a:gd name="connsiteX2" fmla="*/ 0 w 2283976"/>
              <a:gd name="connsiteY2" fmla="*/ 291830 h 360615"/>
              <a:gd name="connsiteX0" fmla="*/ 2276272 w 2276272"/>
              <a:gd name="connsiteY0" fmla="*/ 0 h 360615"/>
              <a:gd name="connsiteX1" fmla="*/ 1624519 w 2276272"/>
              <a:gd name="connsiteY1" fmla="*/ 340469 h 360615"/>
              <a:gd name="connsiteX2" fmla="*/ 0 w 2276272"/>
              <a:gd name="connsiteY2" fmla="*/ 291830 h 360615"/>
              <a:gd name="connsiteX0" fmla="*/ 2276272 w 2276272"/>
              <a:gd name="connsiteY0" fmla="*/ 0 h 385604"/>
              <a:gd name="connsiteX1" fmla="*/ 1435675 w 2276272"/>
              <a:gd name="connsiteY1" fmla="*/ 370286 h 385604"/>
              <a:gd name="connsiteX2" fmla="*/ 0 w 2276272"/>
              <a:gd name="connsiteY2" fmla="*/ 291830 h 385604"/>
              <a:gd name="connsiteX0" fmla="*/ 1242602 w 1242602"/>
              <a:gd name="connsiteY0" fmla="*/ 0 h 1893171"/>
              <a:gd name="connsiteX1" fmla="*/ 402005 w 1242602"/>
              <a:gd name="connsiteY1" fmla="*/ 370286 h 1893171"/>
              <a:gd name="connsiteX2" fmla="*/ 0 w 1242602"/>
              <a:gd name="connsiteY2" fmla="*/ 1892030 h 1893171"/>
              <a:gd name="connsiteX0" fmla="*/ 1242602 w 1242602"/>
              <a:gd name="connsiteY0" fmla="*/ 0 h 1892030"/>
              <a:gd name="connsiteX1" fmla="*/ 402005 w 1242602"/>
              <a:gd name="connsiteY1" fmla="*/ 370286 h 1892030"/>
              <a:gd name="connsiteX2" fmla="*/ 0 w 1242602"/>
              <a:gd name="connsiteY2" fmla="*/ 1892030 h 1892030"/>
              <a:gd name="connsiteX0" fmla="*/ 1242602 w 1242602"/>
              <a:gd name="connsiteY0" fmla="*/ 0 h 1892030"/>
              <a:gd name="connsiteX1" fmla="*/ 570970 w 1242602"/>
              <a:gd name="connsiteY1" fmla="*/ 439860 h 1892030"/>
              <a:gd name="connsiteX2" fmla="*/ 0 w 1242602"/>
              <a:gd name="connsiteY2" fmla="*/ 1892030 h 1892030"/>
              <a:gd name="connsiteX0" fmla="*/ 1242602 w 1242602"/>
              <a:gd name="connsiteY0" fmla="*/ 0 h 1892030"/>
              <a:gd name="connsiteX1" fmla="*/ 570970 w 1242602"/>
              <a:gd name="connsiteY1" fmla="*/ 439860 h 1892030"/>
              <a:gd name="connsiteX2" fmla="*/ 0 w 1242602"/>
              <a:gd name="connsiteY2" fmla="*/ 1892030 h 1892030"/>
              <a:gd name="connsiteX0" fmla="*/ 1242602 w 1242602"/>
              <a:gd name="connsiteY0" fmla="*/ 0 h 1892030"/>
              <a:gd name="connsiteX1" fmla="*/ 570970 w 1242602"/>
              <a:gd name="connsiteY1" fmla="*/ 439860 h 1892030"/>
              <a:gd name="connsiteX2" fmla="*/ 0 w 1242602"/>
              <a:gd name="connsiteY2" fmla="*/ 1892030 h 1892030"/>
              <a:gd name="connsiteX0" fmla="*/ 1242602 w 1242602"/>
              <a:gd name="connsiteY0" fmla="*/ 0 h 1892030"/>
              <a:gd name="connsiteX1" fmla="*/ 570970 w 1242602"/>
              <a:gd name="connsiteY1" fmla="*/ 439860 h 1892030"/>
              <a:gd name="connsiteX2" fmla="*/ 0 w 1242602"/>
              <a:gd name="connsiteY2" fmla="*/ 1892030 h 1892030"/>
              <a:gd name="connsiteX0" fmla="*/ 1242602 w 1242602"/>
              <a:gd name="connsiteY0" fmla="*/ 0 h 1892030"/>
              <a:gd name="connsiteX1" fmla="*/ 570970 w 1242602"/>
              <a:gd name="connsiteY1" fmla="*/ 439860 h 1892030"/>
              <a:gd name="connsiteX2" fmla="*/ 0 w 1242602"/>
              <a:gd name="connsiteY2" fmla="*/ 1892030 h 1892030"/>
              <a:gd name="connsiteX0" fmla="*/ 1242602 w 1242602"/>
              <a:gd name="connsiteY0" fmla="*/ 0 h 1892030"/>
              <a:gd name="connsiteX1" fmla="*/ 620666 w 1242602"/>
              <a:gd name="connsiteY1" fmla="*/ 519373 h 1892030"/>
              <a:gd name="connsiteX2" fmla="*/ 0 w 1242602"/>
              <a:gd name="connsiteY2" fmla="*/ 1892030 h 1892030"/>
              <a:gd name="connsiteX0" fmla="*/ 1242602 w 1242602"/>
              <a:gd name="connsiteY0" fmla="*/ 0 h 1892030"/>
              <a:gd name="connsiteX1" fmla="*/ 620666 w 1242602"/>
              <a:gd name="connsiteY1" fmla="*/ 519373 h 1892030"/>
              <a:gd name="connsiteX2" fmla="*/ 0 w 1242602"/>
              <a:gd name="connsiteY2" fmla="*/ 1892030 h 1892030"/>
              <a:gd name="connsiteX0" fmla="*/ 1242602 w 1242602"/>
              <a:gd name="connsiteY0" fmla="*/ 0 h 1892030"/>
              <a:gd name="connsiteX1" fmla="*/ 620666 w 1242602"/>
              <a:gd name="connsiteY1" fmla="*/ 519373 h 1892030"/>
              <a:gd name="connsiteX2" fmla="*/ 0 w 1242602"/>
              <a:gd name="connsiteY2" fmla="*/ 1892030 h 1892030"/>
              <a:gd name="connsiteX0" fmla="*/ 1580533 w 1580533"/>
              <a:gd name="connsiteY0" fmla="*/ 0 h 1911909"/>
              <a:gd name="connsiteX1" fmla="*/ 958597 w 1580533"/>
              <a:gd name="connsiteY1" fmla="*/ 519373 h 1911909"/>
              <a:gd name="connsiteX2" fmla="*/ 0 w 1580533"/>
              <a:gd name="connsiteY2" fmla="*/ 1911909 h 1911909"/>
              <a:gd name="connsiteX0" fmla="*/ 1580533 w 1580533"/>
              <a:gd name="connsiteY0" fmla="*/ 0 h 1911909"/>
              <a:gd name="connsiteX1" fmla="*/ 958597 w 1580533"/>
              <a:gd name="connsiteY1" fmla="*/ 519373 h 1911909"/>
              <a:gd name="connsiteX2" fmla="*/ 0 w 1580533"/>
              <a:gd name="connsiteY2" fmla="*/ 1911909 h 1911909"/>
              <a:gd name="connsiteX0" fmla="*/ 1580533 w 1580533"/>
              <a:gd name="connsiteY0" fmla="*/ 0 h 1911909"/>
              <a:gd name="connsiteX1" fmla="*/ 958597 w 1580533"/>
              <a:gd name="connsiteY1" fmla="*/ 519373 h 1911909"/>
              <a:gd name="connsiteX2" fmla="*/ 0 w 1580533"/>
              <a:gd name="connsiteY2" fmla="*/ 1911909 h 1911909"/>
              <a:gd name="connsiteX0" fmla="*/ 1580533 w 1580533"/>
              <a:gd name="connsiteY0" fmla="*/ 0 h 1911909"/>
              <a:gd name="connsiteX1" fmla="*/ 958597 w 1580533"/>
              <a:gd name="connsiteY1" fmla="*/ 519373 h 1911909"/>
              <a:gd name="connsiteX2" fmla="*/ 0 w 1580533"/>
              <a:gd name="connsiteY2" fmla="*/ 1911909 h 1911909"/>
              <a:gd name="connsiteX0" fmla="*/ 1580533 w 1580533"/>
              <a:gd name="connsiteY0" fmla="*/ 0 h 1911909"/>
              <a:gd name="connsiteX1" fmla="*/ 0 w 1580533"/>
              <a:gd name="connsiteY1" fmla="*/ 1911909 h 1911909"/>
              <a:gd name="connsiteX0" fmla="*/ 1580533 w 1580558"/>
              <a:gd name="connsiteY0" fmla="*/ 0 h 1911909"/>
              <a:gd name="connsiteX1" fmla="*/ 0 w 1580558"/>
              <a:gd name="connsiteY1" fmla="*/ 1911909 h 1911909"/>
              <a:gd name="connsiteX0" fmla="*/ 1580533 w 1580561"/>
              <a:gd name="connsiteY0" fmla="*/ 0 h 1911909"/>
              <a:gd name="connsiteX1" fmla="*/ 0 w 1580561"/>
              <a:gd name="connsiteY1" fmla="*/ 1911909 h 191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0561" h="1911909">
                <a:moveTo>
                  <a:pt x="1580533" y="0"/>
                </a:moveTo>
                <a:cubicBezTo>
                  <a:pt x="1586489" y="658903"/>
                  <a:pt x="642044" y="1418606"/>
                  <a:pt x="0" y="1911909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1">
                <a:extLst>
                  <a:ext uri="{FF2B5EF4-FFF2-40B4-BE49-F238E27FC236}">
                    <a16:creationId xmlns:a16="http://schemas.microsoft.com/office/drawing/2014/main" id="{78132BD8-9849-9C2E-D138-6F0CC447071C}"/>
                  </a:ext>
                </a:extLst>
              </p:cNvPr>
              <p:cNvSpPr txBox="1"/>
              <p:nvPr/>
            </p:nvSpPr>
            <p:spPr>
              <a:xfrm>
                <a:off x="5552280" y="4773850"/>
                <a:ext cx="531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C1">
                <a:extLst>
                  <a:ext uri="{FF2B5EF4-FFF2-40B4-BE49-F238E27FC236}">
                    <a16:creationId xmlns:a16="http://schemas.microsoft.com/office/drawing/2014/main" id="{78132BD8-9849-9C2E-D138-6F0CC4470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280" y="4773850"/>
                <a:ext cx="5316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570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9C1EBF-C21D-0D42-9E7C-AFBCDE73E5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complexity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9C1EBF-C21D-0D42-9E7C-AFBCDE73E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1345F-0E5A-1BB6-D757-3138CC59D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/>
                  <a:t>A 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0" dirty="0"/>
                  <a:t> is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if there is a polynomial-time randomized Turing machine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accepts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accepts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Equivalent: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a </a:t>
                </a:r>
                <a:r>
                  <a:rPr lang="en-US" dirty="0">
                    <a:solidFill>
                      <a:schemeClr val="accent1"/>
                    </a:solidFill>
                  </a:rPr>
                  <a:t>certificate</a:t>
                </a:r>
                <a:r>
                  <a:rPr lang="en-US" dirty="0"/>
                  <a:t> of membership, and certificates can be </a:t>
                </a:r>
                <a:r>
                  <a:rPr lang="en-US" dirty="0">
                    <a:solidFill>
                      <a:schemeClr val="accent1"/>
                    </a:solidFill>
                  </a:rPr>
                  <a:t>verified</a:t>
                </a:r>
                <a:r>
                  <a:rPr lang="en-US" dirty="0"/>
                  <a:t> in (deterministic) polynomial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1345F-0E5A-1BB6-D757-3138CC59D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615E9-5436-F1D3-04C1-75725976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A needle in the hay&#10;&#10;Description automatically generated">
            <a:extLst>
              <a:ext uri="{FF2B5EF4-FFF2-40B4-BE49-F238E27FC236}">
                <a16:creationId xmlns:a16="http://schemas.microsoft.com/office/drawing/2014/main" id="{5C0790C9-C21C-D4B0-573C-AF5E41A49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2539"/>
          <a:stretch/>
        </p:blipFill>
        <p:spPr>
          <a:xfrm>
            <a:off x="10291010" y="426327"/>
            <a:ext cx="1203158" cy="12031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0324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BAF6-005F-F3B6-F046-3F0628E9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Prover and verifier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16F84-754C-BD4E-BD5E-9710BB9A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5091A-C259-01A3-727D-9E7C138BD850}"/>
              </a:ext>
            </a:extLst>
          </p:cNvPr>
          <p:cNvSpPr txBox="1"/>
          <p:nvPr/>
        </p:nvSpPr>
        <p:spPr>
          <a:xfrm>
            <a:off x="2065463" y="5099340"/>
            <a:ext cx="23387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Prover</a:t>
            </a:r>
            <a:br>
              <a:rPr lang="en-US" sz="2800" dirty="0"/>
            </a:br>
            <a:r>
              <a:rPr lang="en-US" dirty="0"/>
              <a:t>(Computationally Unbounded)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4D6FF-29EF-1920-A000-D57CC18810DE}"/>
              </a:ext>
            </a:extLst>
          </p:cNvPr>
          <p:cNvSpPr txBox="1"/>
          <p:nvPr/>
        </p:nvSpPr>
        <p:spPr>
          <a:xfrm>
            <a:off x="7557722" y="5090067"/>
            <a:ext cx="23387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Verifier</a:t>
            </a:r>
            <a:br>
              <a:rPr lang="en-US" sz="2800" dirty="0"/>
            </a:br>
            <a:r>
              <a:rPr lang="en-US" dirty="0"/>
              <a:t>(Polynomial Time)</a:t>
            </a:r>
          </a:p>
        </p:txBody>
      </p:sp>
      <p:pic>
        <p:nvPicPr>
          <p:cNvPr id="9" name="Picture 8" descr="A cartoon fox sitting in a field of flowers&#10;&#10;AI-generated content may be incorrect.">
            <a:extLst>
              <a:ext uri="{FF2B5EF4-FFF2-40B4-BE49-F238E27FC236}">
                <a16:creationId xmlns:a16="http://schemas.microsoft.com/office/drawing/2014/main" id="{4C33E459-97F2-3E8F-A33E-B2DCA8AD0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4945" y="2174876"/>
            <a:ext cx="2726439" cy="2726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A61997-9032-EE23-8C78-C2203DAC1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25589"/>
          <a:stretch>
            <a:fillRect/>
          </a:stretch>
        </p:blipFill>
        <p:spPr>
          <a:xfrm>
            <a:off x="7672238" y="2145284"/>
            <a:ext cx="2109673" cy="2726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peech Bubble: Oval 27">
                <a:extLst>
                  <a:ext uri="{FF2B5EF4-FFF2-40B4-BE49-F238E27FC236}">
                    <a16:creationId xmlns:a16="http://schemas.microsoft.com/office/drawing/2014/main" id="{AAAC86F3-E4ED-7DBF-BBB3-AAFDD422A075}"/>
                  </a:ext>
                </a:extLst>
              </p:cNvPr>
              <p:cNvSpPr/>
              <p:nvPr/>
            </p:nvSpPr>
            <p:spPr>
              <a:xfrm>
                <a:off x="4263893" y="1976851"/>
                <a:ext cx="3421150" cy="1295400"/>
              </a:xfrm>
              <a:prstGeom prst="wedgeEllipseCallout">
                <a:avLst>
                  <a:gd name="adj1" fmla="val -60288"/>
                  <a:gd name="adj2" fmla="val 1628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, because</a:t>
                </a:r>
                <a:br>
                  <a:rPr lang="en-US" sz="2200" dirty="0">
                    <a:solidFill>
                      <a:schemeClr val="tx1"/>
                    </a:solidFill>
                  </a:rPr>
                </a:br>
                <a:r>
                  <a:rPr lang="en-US" sz="2200" dirty="0">
                    <a:solidFill>
                      <a:schemeClr val="tx1"/>
                    </a:solidFill>
                  </a:rPr>
                  <a:t>[blah blah blah]</a:t>
                </a:r>
              </a:p>
            </p:txBody>
          </p:sp>
        </mc:Choice>
        <mc:Fallback xmlns="">
          <p:sp>
            <p:nvSpPr>
              <p:cNvPr id="28" name="Speech Bubble: Oval 27">
                <a:extLst>
                  <a:ext uri="{FF2B5EF4-FFF2-40B4-BE49-F238E27FC236}">
                    <a16:creationId xmlns:a16="http://schemas.microsoft.com/office/drawing/2014/main" id="{AAAC86F3-E4ED-7DBF-BBB3-AAFDD422A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93" y="1976851"/>
                <a:ext cx="3421150" cy="1295400"/>
              </a:xfrm>
              <a:prstGeom prst="wedgeEllipseCallout">
                <a:avLst>
                  <a:gd name="adj1" fmla="val -60288"/>
                  <a:gd name="adj2" fmla="val 1628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5C15AA8D-6538-F460-A6D7-B25C4CB12F87}"/>
              </a:ext>
            </a:extLst>
          </p:cNvPr>
          <p:cNvSpPr/>
          <p:nvPr/>
        </p:nvSpPr>
        <p:spPr>
          <a:xfrm>
            <a:off x="4136572" y="3119946"/>
            <a:ext cx="3421150" cy="1295400"/>
          </a:xfrm>
          <a:prstGeom prst="wedgeEllipseCallout">
            <a:avLst>
              <a:gd name="adj1" fmla="val 59988"/>
              <a:gd name="adj2" fmla="val -2573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Accept/Reject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5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46DDCD-D9ED-A6FC-6D8A-201992D98F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complexity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46DDCD-D9ED-A6FC-6D8A-201992D98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1BAA80-80C4-EF01-05E5-1CEB4EB70E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750" y="1825624"/>
                <a:ext cx="11487150" cy="46069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 if there is a polynomial-time </a:t>
                </a:r>
                <a:r>
                  <a:rPr lang="en-US" dirty="0">
                    <a:solidFill>
                      <a:schemeClr val="accent1"/>
                    </a:solidFill>
                  </a:rPr>
                  <a:t>randomized</a:t>
                </a:r>
                <a:r>
                  <a:rPr lang="en-US" dirty="0"/>
                  <a:t> Turing machine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accepts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rejects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Amplification Lemma:</a:t>
                </a:r>
                <a:r>
                  <a:rPr lang="en-US" dirty="0"/>
                  <a:t> We can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1BAA80-80C4-EF01-05E5-1CEB4EB70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750" y="1825624"/>
                <a:ext cx="11487150" cy="4606925"/>
              </a:xfrm>
              <a:blipFill>
                <a:blip r:embed="rId3"/>
                <a:stretch>
                  <a:fillRect l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6F6C6-5175-0126-918A-E98F0D40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A group of white dice&#10;&#10;Description automatically generated with medium confidence">
            <a:extLst>
              <a:ext uri="{FF2B5EF4-FFF2-40B4-BE49-F238E27FC236}">
                <a16:creationId xmlns:a16="http://schemas.microsoft.com/office/drawing/2014/main" id="{003F1911-338B-5FBA-8CC4-63AD40A57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447" y="560764"/>
            <a:ext cx="1633362" cy="9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40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516E-91B9-2F8F-6ACD-0359DAA2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Identity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8592-D317-49ED-B2F7-8D2DFCD102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Given:</a:t>
                </a:r>
                <a:r>
                  <a:rPr lang="en-US" dirty="0"/>
                  <a:t> An </a:t>
                </a:r>
                <a:r>
                  <a:rPr lang="en-US" dirty="0">
                    <a:solidFill>
                      <a:schemeClr val="accent1"/>
                    </a:solidFill>
                  </a:rPr>
                  <a:t>arithmetic formula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Goal:</a:t>
                </a:r>
                <a:r>
                  <a:rPr lang="en-US" dirty="0"/>
                  <a:t> Figure out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Algorithm idea: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Pick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at random</a:t>
                </a:r>
                <a:r>
                  <a:rPr lang="en-US" dirty="0"/>
                  <a:t> and check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8592-D317-49ED-B2F7-8D2DFCD10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650C4-6418-6B1D-4347-B019FA76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14C98-BE9F-DF3B-390C-D995C94C2AC6}"/>
              </a:ext>
            </a:extLst>
          </p:cNvPr>
          <p:cNvGrpSpPr/>
          <p:nvPr/>
        </p:nvGrpSpPr>
        <p:grpSpPr>
          <a:xfrm>
            <a:off x="9011915" y="1690688"/>
            <a:ext cx="2829568" cy="2792973"/>
            <a:chOff x="8730684" y="3141133"/>
            <a:chExt cx="2829568" cy="27929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2AC1643-43CA-19B8-D2DF-BECB05013561}"/>
                    </a:ext>
                  </a:extLst>
                </p:cNvPr>
                <p:cNvSpPr/>
                <p:nvPr/>
              </p:nvSpPr>
              <p:spPr>
                <a:xfrm>
                  <a:off x="9861860" y="3141133"/>
                  <a:ext cx="508000" cy="50800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×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B929F4E-952E-DAAE-A0DA-18690E378B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860" y="3141133"/>
                  <a:ext cx="508000" cy="508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B6099AF-5617-C385-8545-6AD8D9804435}"/>
                    </a:ext>
                  </a:extLst>
                </p:cNvPr>
                <p:cNvSpPr/>
                <p:nvPr/>
              </p:nvSpPr>
              <p:spPr>
                <a:xfrm>
                  <a:off x="9105302" y="3833514"/>
                  <a:ext cx="508000" cy="50800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AD7BF361-DF0A-9CC6-77A3-C5A018F36D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5302" y="3833514"/>
                  <a:ext cx="508000" cy="508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887A6B8-11B8-74E8-D272-C461F62DB9CF}"/>
                    </a:ext>
                  </a:extLst>
                </p:cNvPr>
                <p:cNvSpPr/>
                <p:nvPr/>
              </p:nvSpPr>
              <p:spPr>
                <a:xfrm>
                  <a:off x="10608347" y="3866597"/>
                  <a:ext cx="508000" cy="50800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3D5C315-F7E4-D2C2-1469-ED480D53DD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347" y="3866597"/>
                  <a:ext cx="508000" cy="508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53E9A4C9-F482-8548-AB8C-4B295910FF75}"/>
                    </a:ext>
                  </a:extLst>
                </p:cNvPr>
                <p:cNvSpPr/>
                <p:nvPr/>
              </p:nvSpPr>
              <p:spPr>
                <a:xfrm>
                  <a:off x="8730684" y="4591148"/>
                  <a:ext cx="508000" cy="508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2BC1D63-6942-4F07-E739-75816A8FCC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0684" y="4591148"/>
                  <a:ext cx="508000" cy="508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CF7DBC6F-5821-AC0C-4E8F-64F13E409D2A}"/>
                    </a:ext>
                  </a:extLst>
                </p:cNvPr>
                <p:cNvSpPr/>
                <p:nvPr/>
              </p:nvSpPr>
              <p:spPr>
                <a:xfrm>
                  <a:off x="11052252" y="4603741"/>
                  <a:ext cx="508000" cy="508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A0A8227-A09C-3B40-3F3F-7799FF0A3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2252" y="4603741"/>
                  <a:ext cx="508000" cy="508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94AC3CF1-F72F-2028-4DD4-760A7F9D8BAB}"/>
                    </a:ext>
                  </a:extLst>
                </p:cNvPr>
                <p:cNvSpPr/>
                <p:nvPr/>
              </p:nvSpPr>
              <p:spPr>
                <a:xfrm>
                  <a:off x="10266215" y="4603741"/>
                  <a:ext cx="508000" cy="508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B20DCF4-3288-00C3-DB34-45A34BEC9A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6215" y="4603741"/>
                  <a:ext cx="508000" cy="508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143303D-022B-DB92-5C10-3421DAC7195C}"/>
                    </a:ext>
                  </a:extLst>
                </p:cNvPr>
                <p:cNvSpPr/>
                <p:nvPr/>
              </p:nvSpPr>
              <p:spPr>
                <a:xfrm>
                  <a:off x="9571876" y="4584896"/>
                  <a:ext cx="508000" cy="50800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×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60DD58B-99FE-B399-C87E-A30AC4D1E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1876" y="4584896"/>
                  <a:ext cx="508000" cy="508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253F84-1239-3F0A-3828-10192A58915F}"/>
                </a:ext>
              </a:extLst>
            </p:cNvPr>
            <p:cNvCxnSpPr>
              <a:stCxn id="9" idx="0"/>
              <a:endCxn id="7" idx="3"/>
            </p:cNvCxnSpPr>
            <p:nvPr/>
          </p:nvCxnSpPr>
          <p:spPr>
            <a:xfrm flipV="1">
              <a:off x="8984684" y="4267119"/>
              <a:ext cx="195013" cy="3240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723923-ABC9-11F7-DC19-51922B851B73}"/>
                </a:ext>
              </a:extLst>
            </p:cNvPr>
            <p:cNvCxnSpPr>
              <a:cxnSpLocks/>
              <a:stCxn id="12" idx="0"/>
              <a:endCxn id="7" idx="5"/>
            </p:cNvCxnSpPr>
            <p:nvPr/>
          </p:nvCxnSpPr>
          <p:spPr>
            <a:xfrm flipH="1" flipV="1">
              <a:off x="9538907" y="4267119"/>
              <a:ext cx="286969" cy="317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664BE23-FD52-EFC4-5057-4C6C7F15C858}"/>
                </a:ext>
              </a:extLst>
            </p:cNvPr>
            <p:cNvCxnSpPr>
              <a:cxnSpLocks/>
              <a:stCxn id="11" idx="0"/>
              <a:endCxn id="8" idx="3"/>
            </p:cNvCxnSpPr>
            <p:nvPr/>
          </p:nvCxnSpPr>
          <p:spPr>
            <a:xfrm flipV="1">
              <a:off x="10520215" y="4300202"/>
              <a:ext cx="162527" cy="30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72E286-24A0-BB71-4744-595E443D4813}"/>
                </a:ext>
              </a:extLst>
            </p:cNvPr>
            <p:cNvCxnSpPr>
              <a:cxnSpLocks/>
              <a:stCxn id="10" idx="0"/>
              <a:endCxn id="8" idx="5"/>
            </p:cNvCxnSpPr>
            <p:nvPr/>
          </p:nvCxnSpPr>
          <p:spPr>
            <a:xfrm flipH="1" flipV="1">
              <a:off x="11041952" y="4300202"/>
              <a:ext cx="264300" cy="30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F9A405-850A-EEAE-38B2-88AFD816181E}"/>
                </a:ext>
              </a:extLst>
            </p:cNvPr>
            <p:cNvCxnSpPr>
              <a:cxnSpLocks/>
              <a:stCxn id="7" idx="7"/>
              <a:endCxn id="6" idx="3"/>
            </p:cNvCxnSpPr>
            <p:nvPr/>
          </p:nvCxnSpPr>
          <p:spPr>
            <a:xfrm flipV="1">
              <a:off x="9538907" y="3574738"/>
              <a:ext cx="397348" cy="333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C8DCB7-E9E8-CB42-AFD6-6A2314D7ED6E}"/>
                </a:ext>
              </a:extLst>
            </p:cNvPr>
            <p:cNvCxnSpPr>
              <a:cxnSpLocks/>
              <a:stCxn id="8" idx="1"/>
              <a:endCxn id="6" idx="5"/>
            </p:cNvCxnSpPr>
            <p:nvPr/>
          </p:nvCxnSpPr>
          <p:spPr>
            <a:xfrm flipH="1" flipV="1">
              <a:off x="10295465" y="3574738"/>
              <a:ext cx="387277" cy="3662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C0E8115-1187-90CF-DA68-9B7E10E1DFC8}"/>
                    </a:ext>
                  </a:extLst>
                </p:cNvPr>
                <p:cNvSpPr/>
                <p:nvPr/>
              </p:nvSpPr>
              <p:spPr>
                <a:xfrm>
                  <a:off x="9942990" y="5415107"/>
                  <a:ext cx="508000" cy="508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1DBD5A4-548D-DEDC-0D66-9B3846884B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990" y="5415107"/>
                  <a:ext cx="508000" cy="5080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F5EA144-BD71-6C32-9272-DBD9614258B0}"/>
                    </a:ext>
                  </a:extLst>
                </p:cNvPr>
                <p:cNvSpPr/>
                <p:nvPr/>
              </p:nvSpPr>
              <p:spPr>
                <a:xfrm>
                  <a:off x="9212666" y="5426106"/>
                  <a:ext cx="508000" cy="508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90AD797-CE71-6FDD-8C48-D2FC413AC9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666" y="5426106"/>
                  <a:ext cx="508000" cy="50800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CAD7E0-98F4-EE36-E21E-EB1E3017299C}"/>
                </a:ext>
              </a:extLst>
            </p:cNvPr>
            <p:cNvCxnSpPr>
              <a:cxnSpLocks/>
              <a:stCxn id="20" idx="0"/>
              <a:endCxn id="12" idx="3"/>
            </p:cNvCxnSpPr>
            <p:nvPr/>
          </p:nvCxnSpPr>
          <p:spPr>
            <a:xfrm flipV="1">
              <a:off x="9466666" y="5018501"/>
              <a:ext cx="179605" cy="4076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C626D7-6347-6E7E-E85B-50C778B3ED20}"/>
                </a:ext>
              </a:extLst>
            </p:cNvPr>
            <p:cNvCxnSpPr>
              <a:cxnSpLocks/>
              <a:stCxn id="19" idx="0"/>
              <a:endCxn id="12" idx="5"/>
            </p:cNvCxnSpPr>
            <p:nvPr/>
          </p:nvCxnSpPr>
          <p:spPr>
            <a:xfrm flipH="1" flipV="1">
              <a:off x="10005481" y="5018501"/>
              <a:ext cx="191509" cy="396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8DDB626-AF1C-1EAE-2EF2-63AED1C33DFD}"/>
                  </a:ext>
                </a:extLst>
              </p:cNvPr>
              <p:cNvSpPr/>
              <p:nvPr/>
            </p:nvSpPr>
            <p:spPr>
              <a:xfrm>
                <a:off x="1713779" y="3647625"/>
                <a:ext cx="6184621" cy="836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</a:rPr>
                  <a:t>Theorem: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IDENTICALLY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ZER</m:t>
                    </m:r>
                    <m:r>
                      <m:rPr>
                        <m:nor/>
                      </m:rP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80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8DDB626-AF1C-1EAE-2EF2-63AED1C33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779" y="3647625"/>
                <a:ext cx="6184621" cy="836036"/>
              </a:xfrm>
              <a:prstGeom prst="rect">
                <a:avLst/>
              </a:prstGeom>
              <a:blipFill>
                <a:blip r:embed="rId12"/>
                <a:stretch>
                  <a:fillRect b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5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EA034AA-95D2-C1EF-84EE-0F454B6FF7BA}"/>
              </a:ext>
            </a:extLst>
          </p:cNvPr>
          <p:cNvSpPr/>
          <p:nvPr/>
        </p:nvSpPr>
        <p:spPr>
          <a:xfrm>
            <a:off x="5627077" y="1881554"/>
            <a:ext cx="2866293" cy="940777"/>
          </a:xfrm>
          <a:prstGeom prst="parallelogram">
            <a:avLst>
              <a:gd name="adj" fmla="val 911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33189-67A2-F908-8972-EF42921F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8901"/>
            <a:ext cx="10515600" cy="398019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/>
              <a:t>Which problems</a:t>
            </a:r>
            <a:br>
              <a:rPr lang="en-US" sz="5400" b="1" dirty="0"/>
            </a:br>
            <a:r>
              <a:rPr lang="en-US" sz="5400" b="1" dirty="0"/>
              <a:t>can be solved</a:t>
            </a:r>
            <a:br>
              <a:rPr lang="en-US" sz="5400" b="1" dirty="0"/>
            </a:br>
            <a:r>
              <a:rPr lang="en-US" sz="5400" b="1" dirty="0"/>
              <a:t>through computation?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2E194-1D63-C891-073A-210B682C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6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6E2C-6DA4-5799-88A6-D45B7C20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class inclusions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95CE1-B4BE-9A74-1DB4-AFC967FE1D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4330" y="1849695"/>
                <a:ext cx="5704141" cy="439859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PSPACE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PSPACE</m:t>
                    </m:r>
                  </m:oMath>
                </a14:m>
                <a:r>
                  <a:rPr lang="en-US" dirty="0"/>
                  <a:t> by brute force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PSPACE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because we can’t repeat a configuration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95CE1-B4BE-9A74-1DB4-AFC967FE1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4330" y="1849695"/>
                <a:ext cx="5704141" cy="43985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A067A-8AF7-C03C-AB96-65464487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26E444-6DA7-89FC-C287-43D6B447D8F4}"/>
              </a:ext>
            </a:extLst>
          </p:cNvPr>
          <p:cNvGrpSpPr/>
          <p:nvPr/>
        </p:nvGrpSpPr>
        <p:grpSpPr>
          <a:xfrm>
            <a:off x="6848811" y="310680"/>
            <a:ext cx="4680248" cy="6033925"/>
            <a:chOff x="3925444" y="533880"/>
            <a:chExt cx="4680248" cy="60339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2D5561-E609-9AAE-48F7-43DA7B921100}"/>
                </a:ext>
              </a:extLst>
            </p:cNvPr>
            <p:cNvSpPr/>
            <p:nvPr/>
          </p:nvSpPr>
          <p:spPr>
            <a:xfrm>
              <a:off x="4477407" y="1567630"/>
              <a:ext cx="3594538" cy="481247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1900D2-F1CD-859E-548D-208B5AF87B16}"/>
                </a:ext>
              </a:extLst>
            </p:cNvPr>
            <p:cNvSpPr/>
            <p:nvPr/>
          </p:nvSpPr>
          <p:spPr>
            <a:xfrm>
              <a:off x="4939862" y="2589730"/>
              <a:ext cx="2732690" cy="3621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6F7C6A7-358E-20F3-6D82-DA48905777AA}"/>
                </a:ext>
              </a:extLst>
            </p:cNvPr>
            <p:cNvSpPr/>
            <p:nvPr/>
          </p:nvSpPr>
          <p:spPr>
            <a:xfrm>
              <a:off x="5321990" y="3532804"/>
              <a:ext cx="1953089" cy="24638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82BE5E-0CC7-6735-57BB-2A49C8F911A0}"/>
                </a:ext>
              </a:extLst>
            </p:cNvPr>
            <p:cNvSpPr/>
            <p:nvPr/>
          </p:nvSpPr>
          <p:spPr>
            <a:xfrm>
              <a:off x="5716474" y="4374257"/>
              <a:ext cx="1189275" cy="14360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A969653-8DAC-703C-7007-195FA547D33D}"/>
                    </a:ext>
                  </a:extLst>
                </p:cNvPr>
                <p:cNvSpPr txBox="1"/>
                <p:nvPr/>
              </p:nvSpPr>
              <p:spPr>
                <a:xfrm>
                  <a:off x="6104649" y="4504103"/>
                  <a:ext cx="430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4649" y="4504103"/>
                  <a:ext cx="43030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809BC66-BDBD-0254-76D5-1022DDDA83CD}"/>
                    </a:ext>
                  </a:extLst>
                </p:cNvPr>
                <p:cNvSpPr txBox="1"/>
                <p:nvPr/>
              </p:nvSpPr>
              <p:spPr>
                <a:xfrm>
                  <a:off x="5091781" y="1894014"/>
                  <a:ext cx="24098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D47C240-9F3D-8145-D07D-685CDC2ACF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781" y="1894014"/>
                  <a:ext cx="240982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4940E-06E8-0E55-C0D9-8438094AA7C4}"/>
                </a:ext>
              </a:extLst>
            </p:cNvPr>
            <p:cNvSpPr/>
            <p:nvPr/>
          </p:nvSpPr>
          <p:spPr>
            <a:xfrm>
              <a:off x="3925444" y="533880"/>
              <a:ext cx="4680248" cy="6033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13D39-0CBD-F280-CB73-B90E7B8E8C4B}"/>
                </a:ext>
              </a:extLst>
            </p:cNvPr>
            <p:cNvSpPr txBox="1"/>
            <p:nvPr/>
          </p:nvSpPr>
          <p:spPr>
            <a:xfrm>
              <a:off x="5282067" y="970653"/>
              <a:ext cx="2191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Decidable languages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EC090C-9A98-4440-8354-518985D7073B}"/>
                    </a:ext>
                  </a:extLst>
                </p:cNvPr>
                <p:cNvSpPr txBox="1"/>
                <p:nvPr/>
              </p:nvSpPr>
              <p:spPr>
                <a:xfrm>
                  <a:off x="5954512" y="3745969"/>
                  <a:ext cx="7131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EFF40F2-30D3-6933-1157-1D1C6B3A5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4512" y="3745969"/>
                  <a:ext cx="71319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27E6270-183F-C919-6DD3-3A7D8555FCA7}"/>
                    </a:ext>
                  </a:extLst>
                </p:cNvPr>
                <p:cNvSpPr txBox="1"/>
                <p:nvPr/>
              </p:nvSpPr>
              <p:spPr>
                <a:xfrm>
                  <a:off x="5728783" y="2911407"/>
                  <a:ext cx="11358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PSPACE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3A3434E-19B6-16C2-0082-7B804D0AC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8783" y="2911407"/>
                  <a:ext cx="113582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5349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9BD80-C5B4-A56B-A729-69C80801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Adleman’s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D9DDF-4058-C9A8-595A-4276D74C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13BB6A-BD55-1615-770B-EAF8846CAA8B}"/>
                  </a:ext>
                </a:extLst>
              </p:cNvPr>
              <p:cNvSpPr/>
              <p:nvPr/>
            </p:nvSpPr>
            <p:spPr>
              <a:xfrm>
                <a:off x="2928000" y="2635323"/>
                <a:ext cx="6336000" cy="10797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Adleman’s Theorem: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BP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lit/>
                      </m:rP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poly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13BB6A-BD55-1615-770B-EAF8846CA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000" y="2635323"/>
                <a:ext cx="6336000" cy="1079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oup of white dice&#10;&#10;Description automatically generated with medium confidence">
            <a:extLst>
              <a:ext uri="{FF2B5EF4-FFF2-40B4-BE49-F238E27FC236}">
                <a16:creationId xmlns:a16="http://schemas.microsoft.com/office/drawing/2014/main" id="{D5D1028A-F0DB-A0F7-0098-6B283C0EF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30" y="4480401"/>
            <a:ext cx="1633362" cy="934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6C75A6-C447-9CA5-F63F-CAE242F64CF3}"/>
                  </a:ext>
                </a:extLst>
              </p:cNvPr>
              <p:cNvSpPr txBox="1"/>
              <p:nvPr/>
            </p:nvSpPr>
            <p:spPr>
              <a:xfrm>
                <a:off x="4960800" y="4593600"/>
                <a:ext cx="2095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6C75A6-C447-9CA5-F63F-CAE242F64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00" y="4593600"/>
                <a:ext cx="20952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artoon of an owl&#10;&#10;AI-generated content may be incorrect.">
            <a:extLst>
              <a:ext uri="{FF2B5EF4-FFF2-40B4-BE49-F238E27FC236}">
                <a16:creationId xmlns:a16="http://schemas.microsoft.com/office/drawing/2014/main" id="{3842D178-ADD0-A356-9316-7FF9B99D5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62" y="4198470"/>
            <a:ext cx="1498143" cy="14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8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2FED14-A723-0CB1-393C-A827AC4E80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2FED14-A723-0CB1-393C-A827AC4E8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8272D7-84C8-2011-B6A8-50F819911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prove that certain problems are </a:t>
                </a:r>
                <a:r>
                  <a:rPr lang="en-US" dirty="0">
                    <a:solidFill>
                      <a:schemeClr val="accent1"/>
                    </a:solidFill>
                  </a:rPr>
                  <a:t>intractable</a:t>
                </a:r>
                <a:r>
                  <a:rPr lang="en-US" dirty="0"/>
                  <a:t>, we need a mathematical </a:t>
                </a:r>
                <a:r>
                  <a:rPr lang="en-US" dirty="0">
                    <a:solidFill>
                      <a:schemeClr val="accent1"/>
                    </a:solidFill>
                  </a:rPr>
                  <a:t>model</a:t>
                </a:r>
                <a:r>
                  <a:rPr lang="en-US" dirty="0"/>
                  <a:t> of tractability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 are both reasonable models of tractability</a:t>
                </a:r>
              </a:p>
              <a:p>
                <a:r>
                  <a:rPr lang="en-US" dirty="0"/>
                  <a:t>Which should we use?</a:t>
                </a:r>
              </a:p>
              <a:p>
                <a:r>
                  <a:rPr lang="en-US" b="1" dirty="0"/>
                  <a:t>Conjecture: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, so it’s a moot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8272D7-84C8-2011-B6A8-50F819911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FACAA-951B-98C1-F151-E217D0094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A group of white dice&#10;&#10;Description automatically generated with medium confidence">
            <a:extLst>
              <a:ext uri="{FF2B5EF4-FFF2-40B4-BE49-F238E27FC236}">
                <a16:creationId xmlns:a16="http://schemas.microsoft.com/office/drawing/2014/main" id="{D4E10BF7-89E4-36C3-F932-A61005B72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447" y="560764"/>
            <a:ext cx="1633362" cy="9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47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917E29F-E678-9761-A57D-18A11F6F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8E7B-4DAE-E140-AF0B-19E39716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690"/>
            <a:ext cx="10515600" cy="1325563"/>
          </a:xfrm>
        </p:spPr>
        <p:txBody>
          <a:bodyPr/>
          <a:lstStyle/>
          <a:p>
            <a:r>
              <a:rPr lang="en-US" dirty="0"/>
              <a:t>Extended Church-Turing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A4548-AC84-53C0-5716-22F80F6E7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30" y="4499259"/>
            <a:ext cx="10914050" cy="2358741"/>
          </a:xfrm>
        </p:spPr>
        <p:txBody>
          <a:bodyPr>
            <a:normAutofit/>
          </a:bodyPr>
          <a:lstStyle/>
          <a:p>
            <a:r>
              <a:rPr lang="en-US" dirty="0"/>
              <a:t>The Extended Church-Turing Thesis is probably </a:t>
            </a:r>
            <a:r>
              <a:rPr lang="en-US" dirty="0">
                <a:solidFill>
                  <a:schemeClr val="accent1"/>
                </a:solidFill>
              </a:rPr>
              <a:t>false</a:t>
            </a:r>
            <a:r>
              <a:rPr lang="en-US" dirty="0"/>
              <a:t> because of </a:t>
            </a:r>
            <a:r>
              <a:rPr lang="en-US" dirty="0">
                <a:solidFill>
                  <a:schemeClr val="accent1"/>
                </a:solidFill>
              </a:rPr>
              <a:t>quantum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0795F-88C3-F074-1FCA-FFA5BEF0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8FDC00-83CB-E21C-F3B7-9CEBE544E0C3}"/>
                  </a:ext>
                </a:extLst>
              </p:cNvPr>
              <p:cNvSpPr/>
              <p:nvPr/>
            </p:nvSpPr>
            <p:spPr>
              <a:xfrm>
                <a:off x="1502229" y="1710890"/>
                <a:ext cx="9688285" cy="221921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Extended Church-Turing Thesis: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tx1"/>
                    </a:solidFill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it is physically possible to build a device that decides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in polynomial time if and only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8FDC00-83CB-E21C-F3B7-9CEBE544E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229" y="1710890"/>
                <a:ext cx="9688285" cy="2219216"/>
              </a:xfrm>
              <a:prstGeom prst="rect">
                <a:avLst/>
              </a:prstGeom>
              <a:blipFill>
                <a:blip r:embed="rId3"/>
                <a:stretch>
                  <a:fillRect b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E49D8-1012-7284-8DA5-44B5DBFCEEAB}"/>
              </a:ext>
            </a:extLst>
          </p:cNvPr>
          <p:cNvCxnSpPr/>
          <p:nvPr/>
        </p:nvCxnSpPr>
        <p:spPr>
          <a:xfrm>
            <a:off x="1208314" y="1576253"/>
            <a:ext cx="10232572" cy="2451461"/>
          </a:xfrm>
          <a:prstGeom prst="line">
            <a:avLst/>
          </a:prstGeom>
          <a:ln w="317500" cap="rnd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A8EA4-B8D0-3A6C-8FF9-19C5B7CE64D7}"/>
              </a:ext>
            </a:extLst>
          </p:cNvPr>
          <p:cNvCxnSpPr>
            <a:cxnSpLocks/>
          </p:cNvCxnSpPr>
          <p:nvPr/>
        </p:nvCxnSpPr>
        <p:spPr>
          <a:xfrm flipV="1">
            <a:off x="1208314" y="1469571"/>
            <a:ext cx="10232572" cy="2558143"/>
          </a:xfrm>
          <a:prstGeom prst="line">
            <a:avLst/>
          </a:prstGeom>
          <a:ln w="317500" cap="rnd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5D07173-2160-D9EB-3CEB-BE9B374B7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92264" y="5332986"/>
            <a:ext cx="780231" cy="691285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2749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98CAA-357B-0D2D-EDD6-C4896D3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reductions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E0E97-F114-668C-DE64-BC8B7976C7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519" y="1807675"/>
                <a:ext cx="5257800" cy="4665219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Definition: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if there is a poly-time computable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E0E97-F114-668C-DE64-BC8B7976C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519" y="1807675"/>
                <a:ext cx="5257800" cy="4665219"/>
              </a:xfrm>
              <a:blipFill>
                <a:blip r:embed="rId2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E3F18-ED38-8CFD-145B-FE71F491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BE2BFD-097B-E2A3-8F11-4E5AFAB356B7}"/>
              </a:ext>
            </a:extLst>
          </p:cNvPr>
          <p:cNvGrpSpPr/>
          <p:nvPr/>
        </p:nvGrpSpPr>
        <p:grpSpPr>
          <a:xfrm>
            <a:off x="6512495" y="1508759"/>
            <a:ext cx="5141051" cy="3249721"/>
            <a:chOff x="2886885" y="2655767"/>
            <a:chExt cx="6183481" cy="39086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2A7B5B-9433-CE6F-73A2-9A74C8151F1B}"/>
                </a:ext>
              </a:extLst>
            </p:cNvPr>
            <p:cNvGrpSpPr/>
            <p:nvPr/>
          </p:nvGrpSpPr>
          <p:grpSpPr>
            <a:xfrm>
              <a:off x="2886885" y="2655767"/>
              <a:ext cx="6183481" cy="3908654"/>
              <a:chOff x="2886885" y="2655767"/>
              <a:chExt cx="6183481" cy="390865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D538B44-9EDB-EEDF-5D4E-1E23A2FAED4A}"/>
                  </a:ext>
                </a:extLst>
              </p:cNvPr>
              <p:cNvSpPr/>
              <p:nvPr/>
            </p:nvSpPr>
            <p:spPr>
              <a:xfrm>
                <a:off x="2886885" y="2884517"/>
                <a:ext cx="1903457" cy="301380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9F13692-665D-3A49-6671-72EA2DB203E1}"/>
                  </a:ext>
                </a:extLst>
              </p:cNvPr>
              <p:cNvSpPr/>
              <p:nvPr/>
            </p:nvSpPr>
            <p:spPr>
              <a:xfrm>
                <a:off x="7166909" y="2884517"/>
                <a:ext cx="1903457" cy="301380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46A726-6019-216B-A753-E06539C74277}"/>
                      </a:ext>
                    </a:extLst>
                  </p:cNvPr>
                  <p:cNvSpPr txBox="1"/>
                  <p:nvPr/>
                </p:nvSpPr>
                <p:spPr>
                  <a:xfrm>
                    <a:off x="3164472" y="5997150"/>
                    <a:ext cx="1348282" cy="5672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0, 1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C37A9ED-1433-547A-888E-C8527F2BC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4472" y="5997150"/>
                    <a:ext cx="1348282" cy="56727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C627DAA-917B-057F-EE46-9DC8E9824246}"/>
                      </a:ext>
                    </a:extLst>
                  </p:cNvPr>
                  <p:cNvSpPr txBox="1"/>
                  <p:nvPr/>
                </p:nvSpPr>
                <p:spPr>
                  <a:xfrm>
                    <a:off x="7572555" y="5969316"/>
                    <a:ext cx="1319916" cy="5672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0, 1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C649144-CCE4-BE1D-CC73-032FBDB9BE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555" y="5969316"/>
                    <a:ext cx="1319916" cy="5672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Explosion: 8 Points 11">
                    <a:extLst>
                      <a:ext uri="{FF2B5EF4-FFF2-40B4-BE49-F238E27FC236}">
                        <a16:creationId xmlns:a16="http://schemas.microsoft.com/office/drawing/2014/main" id="{473B55E5-0890-52FE-3865-0BB62F118868}"/>
                      </a:ext>
                    </a:extLst>
                  </p:cNvPr>
                  <p:cNvSpPr/>
                  <p:nvPr/>
                </p:nvSpPr>
                <p:spPr>
                  <a:xfrm>
                    <a:off x="3257002" y="3849464"/>
                    <a:ext cx="1176443" cy="1533340"/>
                  </a:xfrm>
                  <a:prstGeom prst="irregularSeal1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Explosion: 8 Points 8">
                    <a:extLst>
                      <a:ext uri="{FF2B5EF4-FFF2-40B4-BE49-F238E27FC236}">
                        <a16:creationId xmlns:a16="http://schemas.microsoft.com/office/drawing/2014/main" id="{696A4C89-E7EB-5A69-83F8-0A0DA4FBE6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7002" y="3849464"/>
                    <a:ext cx="1176443" cy="1533340"/>
                  </a:xfrm>
                  <a:prstGeom prst="irregularSeal1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Explosion: 14 Points 12">
                    <a:extLst>
                      <a:ext uri="{FF2B5EF4-FFF2-40B4-BE49-F238E27FC236}">
                        <a16:creationId xmlns:a16="http://schemas.microsoft.com/office/drawing/2014/main" id="{46434860-CC5B-6B07-8F2D-BBA06B5A4EC0}"/>
                      </a:ext>
                    </a:extLst>
                  </p:cNvPr>
                  <p:cNvSpPr/>
                  <p:nvPr/>
                </p:nvSpPr>
                <p:spPr>
                  <a:xfrm>
                    <a:off x="7380331" y="3620062"/>
                    <a:ext cx="1635232" cy="1817811"/>
                  </a:xfrm>
                  <a:prstGeom prst="irregularSeal2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Explosion: 14 Points 9">
                    <a:extLst>
                      <a:ext uri="{FF2B5EF4-FFF2-40B4-BE49-F238E27FC236}">
                        <a16:creationId xmlns:a16="http://schemas.microsoft.com/office/drawing/2014/main" id="{15618959-DFBB-3E8B-F227-35136F49E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0331" y="3620062"/>
                    <a:ext cx="1635232" cy="1817811"/>
                  </a:xfrm>
                  <a:prstGeom prst="irregularSeal2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B73B0DF-3439-D37C-63AB-2473EC9FFB9F}"/>
                  </a:ext>
                </a:extLst>
              </p:cNvPr>
              <p:cNvSpPr/>
              <p:nvPr/>
            </p:nvSpPr>
            <p:spPr>
              <a:xfrm>
                <a:off x="4034136" y="4426853"/>
                <a:ext cx="3994910" cy="403530"/>
              </a:xfrm>
              <a:custGeom>
                <a:avLst/>
                <a:gdLst>
                  <a:gd name="connsiteX0" fmla="*/ 0 w 3251200"/>
                  <a:gd name="connsiteY0" fmla="*/ 420026 h 521626"/>
                  <a:gd name="connsiteX1" fmla="*/ 1543050 w 3251200"/>
                  <a:gd name="connsiteY1" fmla="*/ 926 h 521626"/>
                  <a:gd name="connsiteX2" fmla="*/ 3251200 w 3251200"/>
                  <a:gd name="connsiteY2" fmla="*/ 521626 h 521626"/>
                  <a:gd name="connsiteX0" fmla="*/ 0 w 3251200"/>
                  <a:gd name="connsiteY0" fmla="*/ 226807 h 328407"/>
                  <a:gd name="connsiteX1" fmla="*/ 1682750 w 3251200"/>
                  <a:gd name="connsiteY1" fmla="*/ 4557 h 328407"/>
                  <a:gd name="connsiteX2" fmla="*/ 3251200 w 3251200"/>
                  <a:gd name="connsiteY2" fmla="*/ 328407 h 3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1200" h="328407">
                    <a:moveTo>
                      <a:pt x="0" y="226807"/>
                    </a:moveTo>
                    <a:cubicBezTo>
                      <a:pt x="500591" y="8790"/>
                      <a:pt x="1140883" y="-12376"/>
                      <a:pt x="1682750" y="4557"/>
                    </a:cubicBezTo>
                    <a:cubicBezTo>
                      <a:pt x="2224617" y="21490"/>
                      <a:pt x="2668058" y="76523"/>
                      <a:pt x="3251200" y="328407"/>
                    </a:cubicBezTo>
                  </a:path>
                </a:pathLst>
              </a:custGeom>
              <a:noFill/>
              <a:ln>
                <a:tailEnd type="triangle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7104EC-2627-7946-52E4-8F0B43808C39}"/>
                  </a:ext>
                </a:extLst>
              </p:cNvPr>
              <p:cNvSpPr/>
              <p:nvPr/>
            </p:nvSpPr>
            <p:spPr>
              <a:xfrm>
                <a:off x="3981171" y="3030252"/>
                <a:ext cx="4080738" cy="336666"/>
              </a:xfrm>
              <a:custGeom>
                <a:avLst/>
                <a:gdLst>
                  <a:gd name="connsiteX0" fmla="*/ 0 w 3251200"/>
                  <a:gd name="connsiteY0" fmla="*/ 420026 h 521626"/>
                  <a:gd name="connsiteX1" fmla="*/ 1543050 w 3251200"/>
                  <a:gd name="connsiteY1" fmla="*/ 926 h 521626"/>
                  <a:gd name="connsiteX2" fmla="*/ 3251200 w 3251200"/>
                  <a:gd name="connsiteY2" fmla="*/ 521626 h 521626"/>
                  <a:gd name="connsiteX0" fmla="*/ 0 w 3251200"/>
                  <a:gd name="connsiteY0" fmla="*/ 226807 h 328407"/>
                  <a:gd name="connsiteX1" fmla="*/ 1682750 w 3251200"/>
                  <a:gd name="connsiteY1" fmla="*/ 4557 h 328407"/>
                  <a:gd name="connsiteX2" fmla="*/ 3251200 w 3251200"/>
                  <a:gd name="connsiteY2" fmla="*/ 328407 h 328407"/>
                  <a:gd name="connsiteX0" fmla="*/ 0 w 3321050"/>
                  <a:gd name="connsiteY0" fmla="*/ 226807 h 233157"/>
                  <a:gd name="connsiteX1" fmla="*/ 1682750 w 3321050"/>
                  <a:gd name="connsiteY1" fmla="*/ 4557 h 233157"/>
                  <a:gd name="connsiteX2" fmla="*/ 3321050 w 3321050"/>
                  <a:gd name="connsiteY2" fmla="*/ 233157 h 233157"/>
                  <a:gd name="connsiteX0" fmla="*/ 0 w 3321050"/>
                  <a:gd name="connsiteY0" fmla="*/ 263068 h 269418"/>
                  <a:gd name="connsiteX1" fmla="*/ 1657350 w 3321050"/>
                  <a:gd name="connsiteY1" fmla="*/ 2718 h 269418"/>
                  <a:gd name="connsiteX2" fmla="*/ 3321050 w 3321050"/>
                  <a:gd name="connsiteY2" fmla="*/ 269418 h 269418"/>
                  <a:gd name="connsiteX0" fmla="*/ 0 w 3321050"/>
                  <a:gd name="connsiteY0" fmla="*/ 267641 h 273991"/>
                  <a:gd name="connsiteX1" fmla="*/ 1657350 w 3321050"/>
                  <a:gd name="connsiteY1" fmla="*/ 7291 h 273991"/>
                  <a:gd name="connsiteX2" fmla="*/ 3321050 w 3321050"/>
                  <a:gd name="connsiteY2" fmla="*/ 273991 h 273991"/>
                  <a:gd name="connsiteX0" fmla="*/ 0 w 3321050"/>
                  <a:gd name="connsiteY0" fmla="*/ 267641 h 273991"/>
                  <a:gd name="connsiteX1" fmla="*/ 1657350 w 3321050"/>
                  <a:gd name="connsiteY1" fmla="*/ 7291 h 273991"/>
                  <a:gd name="connsiteX2" fmla="*/ 3321050 w 3321050"/>
                  <a:gd name="connsiteY2" fmla="*/ 273991 h 27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21050" h="273991">
                    <a:moveTo>
                      <a:pt x="0" y="267641"/>
                    </a:moveTo>
                    <a:cubicBezTo>
                      <a:pt x="500591" y="49624"/>
                      <a:pt x="1115950" y="35444"/>
                      <a:pt x="1657350" y="7291"/>
                    </a:cubicBezTo>
                    <a:cubicBezTo>
                      <a:pt x="2186517" y="-20226"/>
                      <a:pt x="2737908" y="22107"/>
                      <a:pt x="3321050" y="273991"/>
                    </a:cubicBezTo>
                  </a:path>
                </a:pathLst>
              </a:custGeom>
              <a:noFill/>
              <a:ln>
                <a:tailEnd type="triangle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B264FE0-696F-A7E5-092E-B02949090CEF}"/>
                      </a:ext>
                    </a:extLst>
                  </p:cNvPr>
                  <p:cNvSpPr txBox="1"/>
                  <p:nvPr/>
                </p:nvSpPr>
                <p:spPr>
                  <a:xfrm>
                    <a:off x="5820996" y="2655767"/>
                    <a:ext cx="33745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DCC25C5-9C3B-8593-6C73-4CDE3C3BA0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0996" y="2655767"/>
                    <a:ext cx="33745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54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086CD92-0A1E-0679-58CB-BBD1BD18F48D}"/>
                    </a:ext>
                  </a:extLst>
                </p:cNvPr>
                <p:cNvSpPr txBox="1"/>
                <p:nvPr/>
              </p:nvSpPr>
              <p:spPr>
                <a:xfrm>
                  <a:off x="5852812" y="4022088"/>
                  <a:ext cx="337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A2A0435-2F81-939B-BAB9-A4A376E52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2812" y="4022088"/>
                  <a:ext cx="33745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7676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7C745B-8D12-8FAF-ADA9-0B0DB451EF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-completeness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7C745B-8D12-8FAF-ADA9-0B0DB451E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8F8DA-989E-A5EB-8829-374F6FC04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-hard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>
                    <a:solidFill>
                      <a:schemeClr val="accent1"/>
                    </a:solidFill>
                  </a:rPr>
                  <a:t>every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-complete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-hard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-complete languages are not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Example: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BOUNDED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HALT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-complete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8F8DA-989E-A5EB-8829-374F6FC04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2C47A-66C8-6D28-3BE1-513F5816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6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72CE2D-5113-8662-1125-D445A3114C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-completeness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72CE2D-5113-8662-1125-D445A3114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FCAA-C027-1328-93EA-3E360001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1A9460-113E-47CA-C5F1-D49E2E72DF15}"/>
              </a:ext>
            </a:extLst>
          </p:cNvPr>
          <p:cNvSpPr/>
          <p:nvPr/>
        </p:nvSpPr>
        <p:spPr>
          <a:xfrm>
            <a:off x="6734908" y="2927838"/>
            <a:ext cx="3569677" cy="3563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7F3EE4-D75A-343A-5532-883F426A23D2}"/>
              </a:ext>
            </a:extLst>
          </p:cNvPr>
          <p:cNvGrpSpPr/>
          <p:nvPr/>
        </p:nvGrpSpPr>
        <p:grpSpPr>
          <a:xfrm>
            <a:off x="8102111" y="5245547"/>
            <a:ext cx="835270" cy="1003042"/>
            <a:chOff x="3068515" y="5149540"/>
            <a:chExt cx="835270" cy="10030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5C513E-4FC9-F423-3071-7B0D8791CEC2}"/>
                </a:ext>
              </a:extLst>
            </p:cNvPr>
            <p:cNvSpPr/>
            <p:nvPr/>
          </p:nvSpPr>
          <p:spPr>
            <a:xfrm>
              <a:off x="3068515" y="5149540"/>
              <a:ext cx="835270" cy="1003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/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3E1D0-A2F7-9F49-BC9A-002C657248C1}"/>
                  </a:ext>
                </a:extLst>
              </p:cNvPr>
              <p:cNvSpPr txBox="1"/>
              <p:nvPr/>
            </p:nvSpPr>
            <p:spPr>
              <a:xfrm>
                <a:off x="8246639" y="4324574"/>
                <a:ext cx="575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3E1D0-A2F7-9F49-BC9A-002C65724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39" y="4324574"/>
                <a:ext cx="5752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F3DFFE2D-563F-3118-6831-158852E22CCA}"/>
              </a:ext>
            </a:extLst>
          </p:cNvPr>
          <p:cNvSpPr/>
          <p:nvPr/>
        </p:nvSpPr>
        <p:spPr>
          <a:xfrm rot="10800000">
            <a:off x="6373007" y="-2480389"/>
            <a:ext cx="4322562" cy="6216182"/>
          </a:xfrm>
          <a:prstGeom prst="arc">
            <a:avLst>
              <a:gd name="adj1" fmla="val 10851198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8A664-2C78-3F87-B501-BE2025B086C7}"/>
                  </a:ext>
                </a:extLst>
              </p:cNvPr>
              <p:cNvSpPr txBox="1"/>
              <p:nvPr/>
            </p:nvSpPr>
            <p:spPr>
              <a:xfrm>
                <a:off x="7825153" y="3122310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-complete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8A664-2C78-3F87-B501-BE2025B08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153" y="3122310"/>
                <a:ext cx="1688123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62C30-3167-CE0E-B50D-2F9D00E3ED3C}"/>
                  </a:ext>
                </a:extLst>
              </p:cNvPr>
              <p:cNvSpPr txBox="1"/>
              <p:nvPr/>
            </p:nvSpPr>
            <p:spPr>
              <a:xfrm>
                <a:off x="7977875" y="1195339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-hard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62C30-3167-CE0E-B50D-2F9D00E3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75" y="1195339"/>
                <a:ext cx="1688123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B735F39A-1FCA-876B-9346-A77FE8FB7CB4}"/>
              </a:ext>
            </a:extLst>
          </p:cNvPr>
          <p:cNvGrpSpPr/>
          <p:nvPr/>
        </p:nvGrpSpPr>
        <p:grpSpPr>
          <a:xfrm>
            <a:off x="4566853" y="2371604"/>
            <a:ext cx="4029200" cy="780428"/>
            <a:chOff x="4566853" y="2371604"/>
            <a:chExt cx="4029200" cy="780428"/>
          </a:xfrm>
        </p:grpSpPr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C491E429-C425-7DDB-6D7E-F1F1022B28FE}"/>
                </a:ext>
              </a:extLst>
            </p:cNvPr>
            <p:cNvSpPr/>
            <p:nvPr/>
          </p:nvSpPr>
          <p:spPr>
            <a:xfrm>
              <a:off x="8428415" y="2984394"/>
              <a:ext cx="167638" cy="167638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092576E-EB66-17AE-5EA9-E0B6E2FB100E}"/>
                    </a:ext>
                  </a:extLst>
                </p:cNvPr>
                <p:cNvSpPr txBox="1"/>
                <p:nvPr/>
              </p:nvSpPr>
              <p:spPr>
                <a:xfrm>
                  <a:off x="4566853" y="2371604"/>
                  <a:ext cx="1822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BOUNDED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‑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HALT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092576E-EB66-17AE-5EA9-E0B6E2FB1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6853" y="2371604"/>
                  <a:ext cx="182268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0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37624E-5E09-3F83-58A4-004E39C048DA}"/>
                </a:ext>
              </a:extLst>
            </p:cNvPr>
            <p:cNvSpPr/>
            <p:nvPr/>
          </p:nvSpPr>
          <p:spPr>
            <a:xfrm flipH="1">
              <a:off x="6343924" y="2587942"/>
              <a:ext cx="2076621" cy="419100"/>
            </a:xfrm>
            <a:custGeom>
              <a:avLst/>
              <a:gdLst>
                <a:gd name="connsiteX0" fmla="*/ 2581275 w 2581275"/>
                <a:gd name="connsiteY0" fmla="*/ 419109 h 419109"/>
                <a:gd name="connsiteX1" fmla="*/ 1333500 w 2581275"/>
                <a:gd name="connsiteY1" fmla="*/ 9 h 419109"/>
                <a:gd name="connsiteX2" fmla="*/ 0 w 2581275"/>
                <a:gd name="connsiteY2" fmla="*/ 409584 h 419109"/>
                <a:gd name="connsiteX0" fmla="*/ 2562225 w 2562225"/>
                <a:gd name="connsiteY0" fmla="*/ 90038 h 509138"/>
                <a:gd name="connsiteX1" fmla="*/ 1333500 w 2562225"/>
                <a:gd name="connsiteY1" fmla="*/ 99563 h 509138"/>
                <a:gd name="connsiteX2" fmla="*/ 0 w 2562225"/>
                <a:gd name="connsiteY2" fmla="*/ 509138 h 509138"/>
                <a:gd name="connsiteX0" fmla="*/ 2562225 w 2562225"/>
                <a:gd name="connsiteY0" fmla="*/ 90038 h 509138"/>
                <a:gd name="connsiteX1" fmla="*/ 1333500 w 2562225"/>
                <a:gd name="connsiteY1" fmla="*/ 99563 h 509138"/>
                <a:gd name="connsiteX2" fmla="*/ 0 w 2562225"/>
                <a:gd name="connsiteY2" fmla="*/ 509138 h 509138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2225" h="419100">
                  <a:moveTo>
                    <a:pt x="2562225" y="0"/>
                  </a:moveTo>
                  <a:cubicBezTo>
                    <a:pt x="1708150" y="6350"/>
                    <a:pt x="787400" y="22225"/>
                    <a:pt x="0" y="41910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7141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0BB3D2-33DB-88D5-3997-0D2CC5681E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0BB3D2-33DB-88D5-3997-0D2CC5681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526F-4DA2-6BFB-1A48-B9C69650D4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78181"/>
                <a:ext cx="4694382" cy="4098781"/>
              </a:xfrm>
            </p:spPr>
            <p:txBody>
              <a:bodyPr/>
              <a:lstStyle/>
              <a:p>
                <a:r>
                  <a:rPr lang="en-US" dirty="0"/>
                  <a:t>A 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-complete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526F-4DA2-6BFB-1A48-B9C69650D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78181"/>
                <a:ext cx="4694382" cy="4098781"/>
              </a:xfrm>
              <a:blipFill>
                <a:blip r:embed="rId3"/>
                <a:stretch>
                  <a:fillRect l="-2338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6A5C6-88F1-03BC-3E16-92A180CE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B2D386-12B1-7E0E-BA5E-C15D9E0AACC4}"/>
              </a:ext>
            </a:extLst>
          </p:cNvPr>
          <p:cNvSpPr/>
          <p:nvPr/>
        </p:nvSpPr>
        <p:spPr>
          <a:xfrm>
            <a:off x="7169017" y="2869089"/>
            <a:ext cx="3569677" cy="3563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0EC85D-1B7B-B108-5D93-74F60AF57EB1}"/>
              </a:ext>
            </a:extLst>
          </p:cNvPr>
          <p:cNvGrpSpPr/>
          <p:nvPr/>
        </p:nvGrpSpPr>
        <p:grpSpPr>
          <a:xfrm>
            <a:off x="8536220" y="5186798"/>
            <a:ext cx="835270" cy="1003042"/>
            <a:chOff x="3068515" y="5149540"/>
            <a:chExt cx="835270" cy="10030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FE6BDD-303A-DC23-4582-515D758F381F}"/>
                </a:ext>
              </a:extLst>
            </p:cNvPr>
            <p:cNvSpPr/>
            <p:nvPr/>
          </p:nvSpPr>
          <p:spPr>
            <a:xfrm>
              <a:off x="3068515" y="5149540"/>
              <a:ext cx="835270" cy="1003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DFAFF88-B7D6-A797-9ACF-CA41DC78ABFF}"/>
                    </a:ext>
                  </a:extLst>
                </p:cNvPr>
                <p:cNvSpPr txBox="1"/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E8E63A-BC16-9A6F-B2DD-E19E9DF47DBE}"/>
                  </a:ext>
                </a:extLst>
              </p:cNvPr>
              <p:cNvSpPr txBox="1"/>
              <p:nvPr/>
            </p:nvSpPr>
            <p:spPr>
              <a:xfrm>
                <a:off x="8680748" y="4265825"/>
                <a:ext cx="575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E8E63A-BC16-9A6F-B2DD-E19E9DF47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748" y="4265825"/>
                <a:ext cx="5752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>
            <a:extLst>
              <a:ext uri="{FF2B5EF4-FFF2-40B4-BE49-F238E27FC236}">
                <a16:creationId xmlns:a16="http://schemas.microsoft.com/office/drawing/2014/main" id="{B33AE4F7-7C82-673B-2ECC-00F8A5B9AC69}"/>
              </a:ext>
            </a:extLst>
          </p:cNvPr>
          <p:cNvSpPr/>
          <p:nvPr/>
        </p:nvSpPr>
        <p:spPr>
          <a:xfrm rot="10800000">
            <a:off x="6807116" y="-2539138"/>
            <a:ext cx="4322562" cy="6216182"/>
          </a:xfrm>
          <a:prstGeom prst="arc">
            <a:avLst>
              <a:gd name="adj1" fmla="val 10851198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4CE616-D62C-7CAF-B07F-48CBCD805181}"/>
                  </a:ext>
                </a:extLst>
              </p:cNvPr>
              <p:cNvSpPr txBox="1"/>
              <p:nvPr/>
            </p:nvSpPr>
            <p:spPr>
              <a:xfrm>
                <a:off x="8259262" y="3063561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-complete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4CE616-D62C-7CAF-B07F-48CBCD805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262" y="3063561"/>
                <a:ext cx="1688123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24921-4009-A3F9-4774-C9B63AB9C236}"/>
                  </a:ext>
                </a:extLst>
              </p:cNvPr>
              <p:cNvSpPr txBox="1"/>
              <p:nvPr/>
            </p:nvSpPr>
            <p:spPr>
              <a:xfrm>
                <a:off x="8411984" y="1136590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-hard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24921-4009-A3F9-4774-C9B63AB9C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984" y="1136590"/>
                <a:ext cx="1688123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425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C5494-64AA-A97C-1968-D2A8D810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satisfiability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489F7-CEBF-7A47-D67D-B325EA4403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023" y="1825624"/>
                <a:ext cx="10626777" cy="466521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CIRCUIT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satisfiable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circuit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489F7-CEBF-7A47-D67D-B325EA440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023" y="1825624"/>
                <a:ext cx="10626777" cy="46652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3B663-7ED7-8BAF-140B-19BDF5F1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4DB674-ECFC-6A2E-7C9A-0E9D54C011CE}"/>
                  </a:ext>
                </a:extLst>
              </p:cNvPr>
              <p:cNvSpPr/>
              <p:nvPr/>
            </p:nvSpPr>
            <p:spPr>
              <a:xfrm>
                <a:off x="2836381" y="3356260"/>
                <a:ext cx="6519237" cy="914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Theorem: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CIRCUIT</m:t>
                    </m:r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-complete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4DB674-ECFC-6A2E-7C9A-0E9D54C01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81" y="3356260"/>
                <a:ext cx="6519237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09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8FC6-CA8E-3193-5DB8-588F6C8F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Cook-Levin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7FF11-7BDB-D89F-FBA4-F7FD97E403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666" y="1825624"/>
                <a:ext cx="11392524" cy="466521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Definition:</a:t>
                </a:r>
                <a:r>
                  <a:rPr lang="en-US" dirty="0"/>
                  <a:t>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-CNF formula </a:t>
                </a:r>
                <a:r>
                  <a:rPr lang="en-US" dirty="0"/>
                  <a:t>is an AND of ORs of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literals</a:t>
                </a:r>
              </a:p>
              <a:p>
                <a:r>
                  <a:rPr lang="en-US" b="1" dirty="0"/>
                  <a:t>Definition: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satisfiable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CNF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formula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7FF11-7BDB-D89F-FBA4-F7FD97E403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666" y="1825624"/>
                <a:ext cx="11392524" cy="4665219"/>
              </a:xfrm>
              <a:blipFill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F28AA-FA75-3CD2-B728-FA2E5EBC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AA395E-4D49-6C50-93CF-726D5F753509}"/>
                  </a:ext>
                </a:extLst>
              </p:cNvPr>
              <p:cNvSpPr/>
              <p:nvPr/>
            </p:nvSpPr>
            <p:spPr>
              <a:xfrm>
                <a:off x="2205038" y="3701033"/>
                <a:ext cx="7781924" cy="914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The Cook-Levin Theorem: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-complete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AA395E-4D49-6C50-93CF-726D5F753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038" y="3701033"/>
                <a:ext cx="7781924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omino effect on a grey surface&#10;&#10;Description automatically generated">
            <a:extLst>
              <a:ext uri="{FF2B5EF4-FFF2-40B4-BE49-F238E27FC236}">
                <a16:creationId xmlns:a16="http://schemas.microsoft.com/office/drawing/2014/main" id="{E729143E-A1C5-40F5-848C-A56FBD311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22625"/>
            <a:ext cx="2120905" cy="16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5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91B3-D635-079C-A7EF-CC270A55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languages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CA284-7BF7-8FD9-AD86-F5BBE3F0C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6280" y="1825625"/>
                <a:ext cx="11018520" cy="46652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set of all strings over the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(of any finite length)</a:t>
                </a:r>
              </a:p>
              <a:p>
                <a:r>
                  <a:rPr lang="en-US" dirty="0"/>
                  <a:t>A binary </a:t>
                </a:r>
                <a:r>
                  <a:rPr lang="en-US" dirty="0">
                    <a:solidFill>
                      <a:schemeClr val="accent1"/>
                    </a:solidFill>
                  </a:rPr>
                  <a:t>language</a:t>
                </a:r>
                <a:r>
                  <a:rPr lang="en-US" dirty="0"/>
                  <a:t> is a subset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{0, 1}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Corresponding </a:t>
                </a:r>
                <a:r>
                  <a:rPr lang="en-US" dirty="0">
                    <a:solidFill>
                      <a:schemeClr val="accent1"/>
                    </a:solidFill>
                  </a:rPr>
                  <a:t>problem</a:t>
                </a:r>
                <a:r>
                  <a:rPr lang="en-US" dirty="0"/>
                  <a:t>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figure out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 study other types of problems, we can often formulate a </a:t>
                </a:r>
                <a:r>
                  <a:rPr lang="en-US" dirty="0">
                    <a:solidFill>
                      <a:schemeClr val="accent1"/>
                    </a:solidFill>
                  </a:rPr>
                  <a:t>closely related</a:t>
                </a:r>
                <a:r>
                  <a:rPr lang="en-US" dirty="0"/>
                  <a:t> language</a:t>
                </a:r>
              </a:p>
              <a:p>
                <a:pPr lvl="1"/>
                <a:r>
                  <a:rPr lang="en-US" dirty="0"/>
                  <a:t>E.g., Exercise 14: Searching for large cliques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CA284-7BF7-8FD9-AD86-F5BBE3F0C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280" y="1825625"/>
                <a:ext cx="11018520" cy="4665220"/>
              </a:xfrm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FD328-6769-301B-95D0-51DA7161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68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BC43D-5ECB-08E3-1636-B2FCE706AC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 problems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BC43D-5ECB-08E3-1636-B2FCE706A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357C1-1A50-6DE7-12DA-F0C13B715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SUBSET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SUM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KNAPSACK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COLORABLE</m:t>
                    </m:r>
                  </m:oMath>
                </a14:m>
                <a:r>
                  <a:rPr lang="en-US" dirty="0"/>
                  <a:t> (Exercise 26)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357C1-1A50-6DE7-12DA-F0C13B715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30724-7A84-D9AB-077A-B0641982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A domino effect on a grey surface&#10;&#10;Description automatically generated">
            <a:extLst>
              <a:ext uri="{FF2B5EF4-FFF2-40B4-BE49-F238E27FC236}">
                <a16:creationId xmlns:a16="http://schemas.microsoft.com/office/drawing/2014/main" id="{A9CAB268-238C-B0EF-F3A1-8AFEE83E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22625"/>
            <a:ext cx="2120905" cy="16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81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348B1D-06BF-1879-5B3A-80E21D26AF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348B1D-06BF-1879-5B3A-80E21D2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B7499-789F-BA98-05D6-E7BE65442E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1127" y="1825625"/>
                <a:ext cx="11111346" cy="4351338"/>
              </a:xfrm>
            </p:spPr>
            <p:txBody>
              <a:bodyPr/>
              <a:lstStyle/>
              <a:p>
                <a:r>
                  <a:rPr lang="en-US" dirty="0"/>
                  <a:t>We </a:t>
                </a:r>
                <a:r>
                  <a:rPr lang="en-US" dirty="0">
                    <a:solidFill>
                      <a:schemeClr val="accent1"/>
                    </a:solidFill>
                  </a:rPr>
                  <a:t>conjecture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: Solving and verifying are different</a:t>
                </a:r>
              </a:p>
              <a:p>
                <a:r>
                  <a:rPr lang="en-US" dirty="0"/>
                  <a:t>A proof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would </a:t>
                </a:r>
                <a:r>
                  <a:rPr lang="en-US" dirty="0">
                    <a:solidFill>
                      <a:schemeClr val="accent1"/>
                    </a:solidFill>
                  </a:rPr>
                  <a:t>change the world</a:t>
                </a:r>
              </a:p>
              <a:p>
                <a:pPr lvl="1"/>
                <a:r>
                  <a:rPr lang="en-US" dirty="0"/>
                  <a:t>*Assuming the proof gives us truly </a:t>
                </a:r>
                <a:r>
                  <a:rPr lang="en-US" dirty="0">
                    <a:solidFill>
                      <a:schemeClr val="accent1"/>
                    </a:solidFill>
                  </a:rPr>
                  <a:t>practical</a:t>
                </a:r>
                <a:r>
                  <a:rPr lang="en-US" dirty="0"/>
                  <a:t> algorithms</a:t>
                </a:r>
              </a:p>
              <a:p>
                <a:r>
                  <a:rPr lang="en-US" dirty="0"/>
                  <a:t>We could solve countless important problems in polynomial time 🙂</a:t>
                </a:r>
              </a:p>
              <a:p>
                <a:r>
                  <a:rPr lang="en-US" dirty="0"/>
                  <a:t>Hackers could break our encryption schemes in polynomial time 🙁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B7499-789F-BA98-05D6-E7BE65442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1127" y="1825625"/>
                <a:ext cx="11111346" cy="4351338"/>
              </a:xfrm>
              <a:blipFill>
                <a:blip r:embed="rId3"/>
                <a:stretch>
                  <a:fillRect l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4E410-110A-0BB5-F1AF-EFA2D722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46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8991-D6C5-6FD8-F34C-306E1C15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1323C0-4711-9F7B-3C20-6C07992D2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find a “</a:t>
                </a:r>
                <a:r>
                  <a:rPr lang="en-US" dirty="0">
                    <a:solidFill>
                      <a:schemeClr val="accent1"/>
                    </a:solidFill>
                  </a:rPr>
                  <a:t>99% optimal</a:t>
                </a:r>
                <a:r>
                  <a:rPr lang="en-US" dirty="0"/>
                  <a:t>” solution to a given instance of the </a:t>
                </a:r>
                <a:r>
                  <a:rPr lang="en-US" dirty="0">
                    <a:solidFill>
                      <a:schemeClr val="accent1"/>
                    </a:solidFill>
                  </a:rPr>
                  <a:t>knapsack</a:t>
                </a:r>
                <a:r>
                  <a:rPr lang="en-US" dirty="0"/>
                  <a:t> problem in polynomial time 🙂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, then we cannot even find a “</a:t>
                </a:r>
                <a:r>
                  <a:rPr lang="en-US" dirty="0">
                    <a:solidFill>
                      <a:schemeClr val="accent1"/>
                    </a:solidFill>
                  </a:rPr>
                  <a:t>1% optimal</a:t>
                </a:r>
                <a:r>
                  <a:rPr lang="en-US" dirty="0"/>
                  <a:t>” solution to a given instance of the </a:t>
                </a:r>
                <a:r>
                  <a:rPr lang="en-US" dirty="0">
                    <a:solidFill>
                      <a:schemeClr val="accent1"/>
                    </a:solidFill>
                  </a:rPr>
                  <a:t>clique</a:t>
                </a:r>
                <a:r>
                  <a:rPr lang="en-US" dirty="0"/>
                  <a:t> problem in polynomial time ☹️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1323C0-4711-9F7B-3C20-6C07992D2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88A55-C843-E649-1560-834F8970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19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75C07F-B216-2571-440F-6311ABEF47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The complexity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75C07F-B216-2571-440F-6311ABEF4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4CE34-39D9-D783-FA55-CF72BF9E85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045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FACTOR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has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prime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factor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lnSpc>
                    <a:spcPct val="250000"/>
                  </a:lnSpc>
                  <a:buNone/>
                </a:pPr>
                <a:endParaRPr lang="en-US" dirty="0"/>
              </a:p>
              <a:p>
                <a:r>
                  <a:rPr lang="en-US" dirty="0"/>
                  <a:t>Consequence: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FACTOR</m:t>
                    </m:r>
                  </m:oMath>
                </a14:m>
                <a:r>
                  <a:rPr lang="en-US" dirty="0"/>
                  <a:t> is probably </a:t>
                </a:r>
                <a:r>
                  <a:rPr lang="en-US" dirty="0">
                    <a:solidFill>
                      <a:schemeClr val="accent1"/>
                    </a:solidFill>
                  </a:rPr>
                  <a:t>not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4CE34-39D9-D783-FA55-CF72BF9E8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0455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5F56B-8BAF-0749-F8B3-F6B12979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2CB0B7-4EEC-9E5E-A6BB-A77DFBED552C}"/>
                  </a:ext>
                </a:extLst>
              </p:cNvPr>
              <p:cNvSpPr/>
              <p:nvPr/>
            </p:nvSpPr>
            <p:spPr>
              <a:xfrm>
                <a:off x="3190399" y="2971800"/>
                <a:ext cx="5811202" cy="914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Theorem: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FACTOR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coNP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2CB0B7-4EEC-9E5E-A6BB-A77DFBED5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399" y="2971800"/>
                <a:ext cx="5811202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artoon fox sitting in a field of flowers&#10;&#10;AI-generated content may be incorrect.">
            <a:extLst>
              <a:ext uri="{FF2B5EF4-FFF2-40B4-BE49-F238E27FC236}">
                <a16:creationId xmlns:a16="http://schemas.microsoft.com/office/drawing/2014/main" id="{6B849BA6-EEF4-2115-47E2-56BE020ED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446" y="4249255"/>
            <a:ext cx="1380515" cy="1380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3077C-0A36-9DE3-F06E-4A85DACAF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25589"/>
          <a:stretch>
            <a:fillRect/>
          </a:stretch>
        </p:blipFill>
        <p:spPr>
          <a:xfrm>
            <a:off x="10956502" y="4247069"/>
            <a:ext cx="1069911" cy="1382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CF3D213-4ADA-27E7-14FA-AD76C8629755}"/>
                  </a:ext>
                </a:extLst>
              </p:cNvPr>
              <p:cNvSpPr/>
              <p:nvPr/>
            </p:nvSpPr>
            <p:spPr>
              <a:xfrm>
                <a:off x="1786264" y="4362957"/>
                <a:ext cx="9078536" cy="1150923"/>
              </a:xfrm>
              <a:prstGeom prst="wedgeRoundRectCallout">
                <a:avLst>
                  <a:gd name="adj1" fmla="val -54524"/>
                  <a:gd name="adj2" fmla="val -12095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I’ll give you the prime factorization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to prove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has</a:t>
                </a:r>
                <a:r>
                  <a:rPr lang="en-US" dirty="0">
                    <a:solidFill>
                      <a:sysClr val="windowText" lastClr="000000"/>
                    </a:solidFill>
                  </a:rPr>
                  <a:t> a small factor…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…and I’ll give you the prime factorization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to prove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does </a:t>
                </a:r>
                <a:r>
                  <a:rPr lang="en-US" dirty="0">
                    <a:solidFill>
                      <a:schemeClr val="accent1"/>
                    </a:solidFill>
                  </a:rPr>
                  <a:t>not</a:t>
                </a:r>
                <a:r>
                  <a:rPr lang="en-US" dirty="0">
                    <a:solidFill>
                      <a:sysClr val="windowText" lastClr="000000"/>
                    </a:solidFill>
                  </a:rPr>
                  <a:t> have a small factor!</a:t>
                </a:r>
              </a:p>
            </p:txBody>
          </p:sp>
        </mc:Choice>
        <mc:Fallback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CF3D213-4ADA-27E7-14FA-AD76C8629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264" y="4362957"/>
                <a:ext cx="9078536" cy="1150923"/>
              </a:xfrm>
              <a:prstGeom prst="wedgeRoundRectCallout">
                <a:avLst>
                  <a:gd name="adj1" fmla="val -54524"/>
                  <a:gd name="adj2" fmla="val -12095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81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FCAA-C027-1328-93EA-3E360001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1A9460-113E-47CA-C5F1-D49E2E72DF15}"/>
              </a:ext>
            </a:extLst>
          </p:cNvPr>
          <p:cNvSpPr/>
          <p:nvPr/>
        </p:nvSpPr>
        <p:spPr>
          <a:xfrm rot="19483366">
            <a:off x="3806323" y="2656286"/>
            <a:ext cx="2484333" cy="35630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7F3EE4-D75A-343A-5532-883F426A23D2}"/>
              </a:ext>
            </a:extLst>
          </p:cNvPr>
          <p:cNvGrpSpPr/>
          <p:nvPr/>
        </p:nvGrpSpPr>
        <p:grpSpPr>
          <a:xfrm>
            <a:off x="5411163" y="4873256"/>
            <a:ext cx="835270" cy="1003042"/>
            <a:chOff x="3068515" y="5149540"/>
            <a:chExt cx="835270" cy="10030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5C513E-4FC9-F423-3071-7B0D8791CEC2}"/>
                </a:ext>
              </a:extLst>
            </p:cNvPr>
            <p:cNvSpPr/>
            <p:nvPr/>
          </p:nvSpPr>
          <p:spPr>
            <a:xfrm>
              <a:off x="3068515" y="5149540"/>
              <a:ext cx="835270" cy="1003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/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3E1D0-A2F7-9F49-BC9A-002C657248C1}"/>
                  </a:ext>
                </a:extLst>
              </p:cNvPr>
              <p:cNvSpPr txBox="1"/>
              <p:nvPr/>
            </p:nvSpPr>
            <p:spPr>
              <a:xfrm>
                <a:off x="6725590" y="3669321"/>
                <a:ext cx="575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3E1D0-A2F7-9F49-BC9A-002C65724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590" y="3669321"/>
                <a:ext cx="5752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F3DFFE2D-563F-3118-6831-158852E22CCA}"/>
              </a:ext>
            </a:extLst>
          </p:cNvPr>
          <p:cNvSpPr/>
          <p:nvPr/>
        </p:nvSpPr>
        <p:spPr>
          <a:xfrm rot="11184494">
            <a:off x="5531984" y="-2615068"/>
            <a:ext cx="4322562" cy="6216182"/>
          </a:xfrm>
          <a:prstGeom prst="arc">
            <a:avLst>
              <a:gd name="adj1" fmla="val 11109269"/>
              <a:gd name="adj2" fmla="val 2054802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8A664-2C78-3F87-B501-BE2025B086C7}"/>
                  </a:ext>
                </a:extLst>
              </p:cNvPr>
              <p:cNvSpPr txBox="1"/>
              <p:nvPr/>
            </p:nvSpPr>
            <p:spPr>
              <a:xfrm rot="1000019">
                <a:off x="6515146" y="3072982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-complete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8A664-2C78-3F87-B501-BE2025B08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00019">
                <a:off x="6515146" y="3072982"/>
                <a:ext cx="1688123" cy="369332"/>
              </a:xfrm>
              <a:prstGeom prst="rect">
                <a:avLst/>
              </a:prstGeom>
              <a:blipFill>
                <a:blip r:embed="rId4"/>
                <a:stretch>
                  <a:fillRect b="-2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62C30-3167-CE0E-B50D-2F9D00E3ED3C}"/>
                  </a:ext>
                </a:extLst>
              </p:cNvPr>
              <p:cNvSpPr txBox="1"/>
              <p:nvPr/>
            </p:nvSpPr>
            <p:spPr>
              <a:xfrm>
                <a:off x="7347180" y="1442768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-hard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62C30-3167-CE0E-B50D-2F9D00E3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180" y="1442768"/>
                <a:ext cx="1688123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B52D9FC-ADBB-1A29-4CCC-3E9E1A9F4072}"/>
              </a:ext>
            </a:extLst>
          </p:cNvPr>
          <p:cNvGrpSpPr/>
          <p:nvPr/>
        </p:nvGrpSpPr>
        <p:grpSpPr>
          <a:xfrm>
            <a:off x="2514552" y="3937676"/>
            <a:ext cx="3337722" cy="738790"/>
            <a:chOff x="5258331" y="2984394"/>
            <a:chExt cx="3337722" cy="738790"/>
          </a:xfrm>
        </p:grpSpPr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BC5CE280-B8A5-A12C-A75F-09C4A958C92B}"/>
                </a:ext>
              </a:extLst>
            </p:cNvPr>
            <p:cNvSpPr/>
            <p:nvPr/>
          </p:nvSpPr>
          <p:spPr>
            <a:xfrm>
              <a:off x="8428415" y="2984394"/>
              <a:ext cx="167638" cy="167638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FA8E517-16AC-83F6-4FA4-EC9BC5EF4662}"/>
                    </a:ext>
                  </a:extLst>
                </p:cNvPr>
                <p:cNvSpPr txBox="1"/>
                <p:nvPr/>
              </p:nvSpPr>
              <p:spPr>
                <a:xfrm>
                  <a:off x="5258331" y="3353852"/>
                  <a:ext cx="12058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FACTOR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FA8E517-16AC-83F6-4FA4-EC9BC5EF4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331" y="3353852"/>
                  <a:ext cx="120588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B489CA-36D8-1A66-8E97-15C8BC4B4B12}"/>
                </a:ext>
              </a:extLst>
            </p:cNvPr>
            <p:cNvSpPr/>
            <p:nvPr/>
          </p:nvSpPr>
          <p:spPr>
            <a:xfrm flipH="1" flipV="1">
              <a:off x="6322280" y="3144302"/>
              <a:ext cx="2076621" cy="419100"/>
            </a:xfrm>
            <a:custGeom>
              <a:avLst/>
              <a:gdLst>
                <a:gd name="connsiteX0" fmla="*/ 2581275 w 2581275"/>
                <a:gd name="connsiteY0" fmla="*/ 419109 h 419109"/>
                <a:gd name="connsiteX1" fmla="*/ 1333500 w 2581275"/>
                <a:gd name="connsiteY1" fmla="*/ 9 h 419109"/>
                <a:gd name="connsiteX2" fmla="*/ 0 w 2581275"/>
                <a:gd name="connsiteY2" fmla="*/ 409584 h 419109"/>
                <a:gd name="connsiteX0" fmla="*/ 2562225 w 2562225"/>
                <a:gd name="connsiteY0" fmla="*/ 90038 h 509138"/>
                <a:gd name="connsiteX1" fmla="*/ 1333500 w 2562225"/>
                <a:gd name="connsiteY1" fmla="*/ 99563 h 509138"/>
                <a:gd name="connsiteX2" fmla="*/ 0 w 2562225"/>
                <a:gd name="connsiteY2" fmla="*/ 509138 h 509138"/>
                <a:gd name="connsiteX0" fmla="*/ 2562225 w 2562225"/>
                <a:gd name="connsiteY0" fmla="*/ 90038 h 509138"/>
                <a:gd name="connsiteX1" fmla="*/ 1333500 w 2562225"/>
                <a:gd name="connsiteY1" fmla="*/ 99563 h 509138"/>
                <a:gd name="connsiteX2" fmla="*/ 0 w 2562225"/>
                <a:gd name="connsiteY2" fmla="*/ 509138 h 509138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2225" h="419100">
                  <a:moveTo>
                    <a:pt x="2562225" y="0"/>
                  </a:moveTo>
                  <a:cubicBezTo>
                    <a:pt x="1708150" y="6350"/>
                    <a:pt x="787400" y="22225"/>
                    <a:pt x="0" y="41910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52EDC0F-7232-D8BE-1545-E405B8CA9135}"/>
              </a:ext>
            </a:extLst>
          </p:cNvPr>
          <p:cNvSpPr/>
          <p:nvPr/>
        </p:nvSpPr>
        <p:spPr>
          <a:xfrm rot="2116634" flipH="1">
            <a:off x="5354578" y="2648556"/>
            <a:ext cx="2484333" cy="35630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48C8DA9-AEE6-6EFB-9D73-5498175540DA}"/>
              </a:ext>
            </a:extLst>
          </p:cNvPr>
          <p:cNvSpPr/>
          <p:nvPr/>
        </p:nvSpPr>
        <p:spPr>
          <a:xfrm rot="10415506" flipH="1">
            <a:off x="1688327" y="-2622797"/>
            <a:ext cx="4322562" cy="6216182"/>
          </a:xfrm>
          <a:prstGeom prst="arc">
            <a:avLst>
              <a:gd name="adj1" fmla="val 11255285"/>
              <a:gd name="adj2" fmla="val 2054487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18C820-C8B1-00CE-E5D8-B0D58B953AFA}"/>
                  </a:ext>
                </a:extLst>
              </p:cNvPr>
              <p:cNvSpPr txBox="1"/>
              <p:nvPr/>
            </p:nvSpPr>
            <p:spPr>
              <a:xfrm>
                <a:off x="3005547" y="1436157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coNP</m:t>
                    </m:r>
                  </m:oMath>
                </a14:m>
                <a:r>
                  <a:rPr lang="en-US" dirty="0"/>
                  <a:t>-hard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18C820-C8B1-00CE-E5D8-B0D58B953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547" y="1436157"/>
                <a:ext cx="1688123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2AEF5A-2B24-F8D8-4402-68F8EB7E00A7}"/>
                  </a:ext>
                </a:extLst>
              </p:cNvPr>
              <p:cNvSpPr txBox="1"/>
              <p:nvPr/>
            </p:nvSpPr>
            <p:spPr>
              <a:xfrm rot="20607014">
                <a:off x="3619853" y="3018948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-complete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2AEF5A-2B24-F8D8-4402-68F8EB7E0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07014">
                <a:off x="3619853" y="3018948"/>
                <a:ext cx="1688123" cy="369332"/>
              </a:xfrm>
              <a:prstGeom prst="rect">
                <a:avLst/>
              </a:prstGeom>
              <a:blipFill>
                <a:blip r:embed="rId8"/>
                <a:stretch>
                  <a:fillRect t="-4348" r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7DBFD5-0A9B-EAC5-C5A0-1CB25551982F}"/>
                  </a:ext>
                </a:extLst>
              </p:cNvPr>
              <p:cNvSpPr txBox="1"/>
              <p:nvPr/>
            </p:nvSpPr>
            <p:spPr>
              <a:xfrm>
                <a:off x="5103299" y="4386878"/>
                <a:ext cx="1450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NP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coNP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7DBFD5-0A9B-EAC5-C5A0-1CB255519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299" y="4386878"/>
                <a:ext cx="14509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3C0958-55FD-894B-2535-2B37C8F4AC8E}"/>
                  </a:ext>
                </a:extLst>
              </p:cNvPr>
              <p:cNvSpPr txBox="1"/>
              <p:nvPr/>
            </p:nvSpPr>
            <p:spPr>
              <a:xfrm>
                <a:off x="4330588" y="3682218"/>
                <a:ext cx="7727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3C0958-55FD-894B-2535-2B37C8F4A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588" y="3682218"/>
                <a:ext cx="7727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94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532A-3B29-DF62-315A-AFC65519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CA16-67F0-BEC1-75EA-38CB84F7F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2660"/>
            <a:ext cx="10515600" cy="4020503"/>
          </a:xfrm>
        </p:spPr>
        <p:txBody>
          <a:bodyPr/>
          <a:lstStyle/>
          <a:p>
            <a:r>
              <a:rPr lang="en-US" dirty="0"/>
              <a:t>Teaching you has been a privilege</a:t>
            </a:r>
          </a:p>
          <a:p>
            <a:r>
              <a:rPr lang="en-US" dirty="0"/>
              <a:t>I hope you’ve enjoyed taking the course as much as I’ve enjoyed teaching it</a:t>
            </a:r>
          </a:p>
          <a:p>
            <a:r>
              <a:rPr lang="en-US" dirty="0"/>
              <a:t>Please fill out the College Course Feedback Form using </a:t>
            </a:r>
            <a:r>
              <a:rPr lang="en-US" dirty="0" err="1"/>
              <a:t>My.UChicago</a:t>
            </a:r>
            <a:r>
              <a:rPr lang="en-US" dirty="0"/>
              <a:t> (deadline is December 14)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44E35-2A54-EAD2-F9B4-43F8B8D3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76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FD2E-B066-0550-0FB0-095B91A5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Three big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AD2A-E4FB-2EBC-56E8-191EDC626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00" y="1402715"/>
            <a:ext cx="11973600" cy="53187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To study </a:t>
            </a:r>
            <a:r>
              <a:rPr lang="en-US" dirty="0">
                <a:solidFill>
                  <a:schemeClr val="accent1"/>
                </a:solidFill>
              </a:rPr>
              <a:t>all possible algorithms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make a mathematical </a:t>
            </a:r>
            <a:r>
              <a:rPr lang="en-US" dirty="0">
                <a:solidFill>
                  <a:schemeClr val="accent1"/>
                </a:solidFill>
              </a:rPr>
              <a:t>model</a:t>
            </a:r>
            <a:r>
              <a:rPr lang="en-US" dirty="0"/>
              <a:t> of computation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Computation has severe, unavoidable</a:t>
            </a:r>
            <a:r>
              <a:rPr lang="en-US" dirty="0">
                <a:solidFill>
                  <a:schemeClr val="accent1"/>
                </a:solidFill>
              </a:rPr>
              <a:t> limitations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Computer science is </a:t>
            </a:r>
            <a:r>
              <a:rPr lang="en-US" dirty="0">
                <a:solidFill>
                  <a:schemeClr val="accent1"/>
                </a:solidFill>
              </a:rPr>
              <a:t>deep / profound / sublime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What is the nature of the physical universe?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What is the nature of the human condition?</a:t>
            </a:r>
          </a:p>
          <a:p>
            <a:r>
              <a:rPr lang="en-US" b="1" dirty="0"/>
              <a:t>See you at office hours and the final exam!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8927A-A6A5-AC80-088C-29190167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741F10-5AB9-F791-4369-E082E38D8646}"/>
              </a:ext>
            </a:extLst>
          </p:cNvPr>
          <p:cNvGrpSpPr/>
          <p:nvPr/>
        </p:nvGrpSpPr>
        <p:grpSpPr>
          <a:xfrm>
            <a:off x="8016027" y="3511855"/>
            <a:ext cx="3852732" cy="2447068"/>
            <a:chOff x="7583216" y="567559"/>
            <a:chExt cx="3852732" cy="244706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2D2AFF-0CC8-7E07-78A2-3F6EAF680705}"/>
                </a:ext>
              </a:extLst>
            </p:cNvPr>
            <p:cNvSpPr/>
            <p:nvPr/>
          </p:nvSpPr>
          <p:spPr>
            <a:xfrm>
              <a:off x="7583216" y="567559"/>
              <a:ext cx="3852732" cy="244706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B4830F-15A8-85D7-47F3-009AA6DD7584}"/>
                </a:ext>
              </a:extLst>
            </p:cNvPr>
            <p:cNvSpPr txBox="1"/>
            <p:nvPr/>
          </p:nvSpPr>
          <p:spPr>
            <a:xfrm>
              <a:off x="8104789" y="1412548"/>
              <a:ext cx="26880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Edwardian Script ITC" panose="030303020407070D0804" pitchFamily="66" charset="0"/>
                </a:rPr>
                <a:t>The End</a:t>
              </a:r>
            </a:p>
          </p:txBody>
        </p:sp>
        <p:pic>
          <p:nvPicPr>
            <p:cNvPr id="8" name="Picture 7" descr="A blue border on a black background&#10;&#10;AI-generated content may be incorrect.">
              <a:extLst>
                <a:ext uri="{FF2B5EF4-FFF2-40B4-BE49-F238E27FC236}">
                  <a16:creationId xmlns:a16="http://schemas.microsoft.com/office/drawing/2014/main" id="{DA2B9D5F-270C-2491-9A93-C6AFCD206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6385" y="975474"/>
              <a:ext cx="3066393" cy="1643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56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EA034AA-95D2-C1EF-84EE-0F454B6FF7BA}"/>
              </a:ext>
            </a:extLst>
          </p:cNvPr>
          <p:cNvSpPr/>
          <p:nvPr/>
        </p:nvSpPr>
        <p:spPr>
          <a:xfrm>
            <a:off x="5293702" y="4367579"/>
            <a:ext cx="3612173" cy="940777"/>
          </a:xfrm>
          <a:prstGeom prst="parallelogram">
            <a:avLst>
              <a:gd name="adj" fmla="val 911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33189-67A2-F908-8972-EF42921F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8901"/>
            <a:ext cx="10515600" cy="398019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/>
              <a:t>Which problems</a:t>
            </a:r>
            <a:br>
              <a:rPr lang="en-US" sz="5400" b="1" dirty="0"/>
            </a:br>
            <a:r>
              <a:rPr lang="en-US" sz="5400" b="1" dirty="0"/>
              <a:t>can be solved</a:t>
            </a:r>
            <a:br>
              <a:rPr lang="en-US" sz="5400" b="1" dirty="0"/>
            </a:br>
            <a:r>
              <a:rPr lang="en-US" sz="5400" b="1" dirty="0"/>
              <a:t>through computation?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2E194-1D63-C891-073A-210B682C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8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B964-2BF5-B308-0532-ACF7B0BA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8A005-080D-F345-5780-2DF1DEC955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601" y="3429000"/>
                <a:ext cx="11665082" cy="3490195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Tape </a:t>
                </a:r>
                <a:r>
                  <a:rPr lang="en-US" dirty="0"/>
                  <a:t>grows when necessary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Head</a:t>
                </a:r>
                <a:r>
                  <a:rPr lang="en-US" dirty="0"/>
                  <a:t> can read from tape / write to tape</a:t>
                </a:r>
              </a:p>
              <a:p>
                <a:r>
                  <a:rPr lang="en-US" dirty="0"/>
                  <a:t>Internal </a:t>
                </a:r>
                <a:r>
                  <a:rPr lang="en-US" dirty="0">
                    <a:solidFill>
                      <a:schemeClr val="accent1"/>
                    </a:solidFill>
                  </a:rPr>
                  <a:t>state</a:t>
                </a:r>
              </a:p>
              <a:p>
                <a:r>
                  <a:rPr lang="en-US" dirty="0"/>
                  <a:t>“Local evolution” described by </a:t>
                </a:r>
                <a:r>
                  <a:rPr lang="en-US" dirty="0">
                    <a:solidFill>
                      <a:schemeClr val="accent1"/>
                    </a:solidFill>
                  </a:rPr>
                  <a:t>transition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8A005-080D-F345-5780-2DF1DEC95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601" y="3429000"/>
                <a:ext cx="11665082" cy="3490195"/>
              </a:xfr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73726-CB38-EE0A-90CC-73E295B1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FB3768-7DF3-7DFD-28E9-79EA5270B91A}"/>
              </a:ext>
            </a:extLst>
          </p:cNvPr>
          <p:cNvCxnSpPr>
            <a:cxnSpLocks/>
          </p:cNvCxnSpPr>
          <p:nvPr/>
        </p:nvCxnSpPr>
        <p:spPr>
          <a:xfrm>
            <a:off x="0" y="2720358"/>
            <a:ext cx="1224207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4EE4547-94B6-AB2E-1851-4DAA922F1C59}"/>
              </a:ext>
            </a:extLst>
          </p:cNvPr>
          <p:cNvSpPr/>
          <p:nvPr/>
        </p:nvSpPr>
        <p:spPr>
          <a:xfrm>
            <a:off x="2229566" y="1731419"/>
            <a:ext cx="7871682" cy="10102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4AD73C-2CBF-80A6-17F0-E23E637A311F}"/>
              </a:ext>
            </a:extLst>
          </p:cNvPr>
          <p:cNvCxnSpPr>
            <a:cxnSpLocks/>
          </p:cNvCxnSpPr>
          <p:nvPr/>
        </p:nvCxnSpPr>
        <p:spPr>
          <a:xfrm>
            <a:off x="0" y="1731419"/>
            <a:ext cx="12192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085EA-979D-A48E-1F95-C6ADA3041135}"/>
              </a:ext>
            </a:extLst>
          </p:cNvPr>
          <p:cNvCxnSpPr/>
          <p:nvPr/>
        </p:nvCxnSpPr>
        <p:spPr>
          <a:xfrm>
            <a:off x="6227135" y="1710154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8DE1F6-7594-18F6-1DA5-48B2CF77DB2D}"/>
              </a:ext>
            </a:extLst>
          </p:cNvPr>
          <p:cNvCxnSpPr>
            <a:cxnSpLocks/>
          </p:cNvCxnSpPr>
          <p:nvPr/>
        </p:nvCxnSpPr>
        <p:spPr>
          <a:xfrm>
            <a:off x="2229566" y="1731419"/>
            <a:ext cx="78607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7C0395-DF27-7828-F1DD-4A25921D9EB4}"/>
              </a:ext>
            </a:extLst>
          </p:cNvPr>
          <p:cNvCxnSpPr>
            <a:cxnSpLocks/>
          </p:cNvCxnSpPr>
          <p:nvPr/>
        </p:nvCxnSpPr>
        <p:spPr>
          <a:xfrm>
            <a:off x="2229566" y="2720358"/>
            <a:ext cx="78607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6C7D81-BA01-52EA-61B3-65F6B8C49F16}"/>
              </a:ext>
            </a:extLst>
          </p:cNvPr>
          <p:cNvCxnSpPr/>
          <p:nvPr/>
        </p:nvCxnSpPr>
        <p:spPr>
          <a:xfrm>
            <a:off x="7187610" y="1731419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6E4F87-150F-FE44-0D75-C7AE80CF24EA}"/>
              </a:ext>
            </a:extLst>
          </p:cNvPr>
          <p:cNvCxnSpPr/>
          <p:nvPr/>
        </p:nvCxnSpPr>
        <p:spPr>
          <a:xfrm>
            <a:off x="8165805" y="1731419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6A1DB5-4749-5318-A616-733DEDCAB389}"/>
              </a:ext>
            </a:extLst>
          </p:cNvPr>
          <p:cNvCxnSpPr/>
          <p:nvPr/>
        </p:nvCxnSpPr>
        <p:spPr>
          <a:xfrm>
            <a:off x="9122735" y="1731419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E5DECF-E09E-FC08-165D-9567431078D0}"/>
              </a:ext>
            </a:extLst>
          </p:cNvPr>
          <p:cNvCxnSpPr/>
          <p:nvPr/>
        </p:nvCxnSpPr>
        <p:spPr>
          <a:xfrm>
            <a:off x="10090298" y="1710154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85D296-3CFE-A876-2B5F-F691AE9E97C7}"/>
              </a:ext>
            </a:extLst>
          </p:cNvPr>
          <p:cNvCxnSpPr/>
          <p:nvPr/>
        </p:nvCxnSpPr>
        <p:spPr>
          <a:xfrm>
            <a:off x="11100391" y="1710154"/>
            <a:ext cx="0" cy="101020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AB45B3-56F4-C798-76BB-DC5C4F91DA07}"/>
              </a:ext>
            </a:extLst>
          </p:cNvPr>
          <p:cNvCxnSpPr/>
          <p:nvPr/>
        </p:nvCxnSpPr>
        <p:spPr>
          <a:xfrm>
            <a:off x="12046688" y="1731419"/>
            <a:ext cx="0" cy="101020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0">
            <a:extLst>
              <a:ext uri="{FF2B5EF4-FFF2-40B4-BE49-F238E27FC236}">
                <a16:creationId xmlns:a16="http://schemas.microsoft.com/office/drawing/2014/main" id="{481A8CFB-675F-3067-20D4-8C43E569B620}"/>
              </a:ext>
            </a:extLst>
          </p:cNvPr>
          <p:cNvSpPr txBox="1"/>
          <p:nvPr/>
        </p:nvSpPr>
        <p:spPr>
          <a:xfrm>
            <a:off x="7432162" y="1922867"/>
            <a:ext cx="531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  <a:endParaRPr lang="en-US" dirty="0"/>
          </a:p>
        </p:txBody>
      </p:sp>
      <p:sp>
        <p:nvSpPr>
          <p:cNvPr id="36" name="B1">
            <a:extLst>
              <a:ext uri="{FF2B5EF4-FFF2-40B4-BE49-F238E27FC236}">
                <a16:creationId xmlns:a16="http://schemas.microsoft.com/office/drawing/2014/main" id="{CDB4331A-3231-F94D-4BF5-D121ED3BB52D}"/>
              </a:ext>
            </a:extLst>
          </p:cNvPr>
          <p:cNvSpPr txBox="1"/>
          <p:nvPr/>
        </p:nvSpPr>
        <p:spPr>
          <a:xfrm>
            <a:off x="8378458" y="1922868"/>
            <a:ext cx="531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  <a:endParaRPr lang="en-US" dirty="0"/>
          </a:p>
        </p:txBody>
      </p:sp>
      <p:sp>
        <p:nvSpPr>
          <p:cNvPr id="37" name="A0">
            <a:extLst>
              <a:ext uri="{FF2B5EF4-FFF2-40B4-BE49-F238E27FC236}">
                <a16:creationId xmlns:a16="http://schemas.microsoft.com/office/drawing/2014/main" id="{0144508F-8EAE-B753-2EF6-8C33C8D9BDE3}"/>
              </a:ext>
            </a:extLst>
          </p:cNvPr>
          <p:cNvSpPr txBox="1"/>
          <p:nvPr/>
        </p:nvSpPr>
        <p:spPr>
          <a:xfrm>
            <a:off x="6459283" y="1898095"/>
            <a:ext cx="531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@</a:t>
            </a:r>
          </a:p>
        </p:txBody>
      </p:sp>
      <p:sp>
        <p:nvSpPr>
          <p:cNvPr id="38" name="C1">
            <a:extLst>
              <a:ext uri="{FF2B5EF4-FFF2-40B4-BE49-F238E27FC236}">
                <a16:creationId xmlns:a16="http://schemas.microsoft.com/office/drawing/2014/main" id="{51F8BADC-3BE4-9C20-CA93-09A3C7BE8EB4}"/>
              </a:ext>
            </a:extLst>
          </p:cNvPr>
          <p:cNvSpPr txBox="1"/>
          <p:nvPr/>
        </p:nvSpPr>
        <p:spPr>
          <a:xfrm>
            <a:off x="5512987" y="1922867"/>
            <a:ext cx="531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#</a:t>
            </a:r>
            <a:endParaRPr lang="en-US" dirty="0"/>
          </a:p>
        </p:txBody>
      </p:sp>
      <p:sp>
        <p:nvSpPr>
          <p:cNvPr id="39" name="C1">
            <a:extLst>
              <a:ext uri="{FF2B5EF4-FFF2-40B4-BE49-F238E27FC236}">
                <a16:creationId xmlns:a16="http://schemas.microsoft.com/office/drawing/2014/main" id="{85EA6567-5F4A-4A1E-86DC-CB9DAA8A6AA1}"/>
              </a:ext>
            </a:extLst>
          </p:cNvPr>
          <p:cNvSpPr txBox="1"/>
          <p:nvPr/>
        </p:nvSpPr>
        <p:spPr>
          <a:xfrm>
            <a:off x="4480785" y="1922867"/>
            <a:ext cx="531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  <a:endParaRPr lang="en-US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4F588BB8-CED7-0B1A-B198-6FC62B2DAADB}"/>
              </a:ext>
            </a:extLst>
          </p:cNvPr>
          <p:cNvSpPr/>
          <p:nvPr/>
        </p:nvSpPr>
        <p:spPr>
          <a:xfrm>
            <a:off x="7281534" y="2568993"/>
            <a:ext cx="832882" cy="729030"/>
          </a:xfrm>
          <a:prstGeom prst="triangle">
            <a:avLst/>
          </a:prstGeom>
          <a:solidFill>
            <a:srgbClr val="00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2F037B-6205-411E-AD32-2501C44E5022}"/>
              </a:ext>
            </a:extLst>
          </p:cNvPr>
          <p:cNvCxnSpPr/>
          <p:nvPr/>
        </p:nvCxnSpPr>
        <p:spPr>
          <a:xfrm>
            <a:off x="5225984" y="1731419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770ACB7-1A55-CF10-4563-9BA32FD40917}"/>
              </a:ext>
            </a:extLst>
          </p:cNvPr>
          <p:cNvCxnSpPr/>
          <p:nvPr/>
        </p:nvCxnSpPr>
        <p:spPr>
          <a:xfrm>
            <a:off x="4255314" y="1731419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5B440E-A445-0F80-33F9-58EF39F75420}"/>
              </a:ext>
            </a:extLst>
          </p:cNvPr>
          <p:cNvCxnSpPr/>
          <p:nvPr/>
        </p:nvCxnSpPr>
        <p:spPr>
          <a:xfrm>
            <a:off x="3235405" y="1710154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CF855DB-FB20-7C62-E470-FAEF032DBE52}"/>
              </a:ext>
            </a:extLst>
          </p:cNvPr>
          <p:cNvCxnSpPr/>
          <p:nvPr/>
        </p:nvCxnSpPr>
        <p:spPr>
          <a:xfrm>
            <a:off x="2229566" y="1710154"/>
            <a:ext cx="0" cy="1010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3B2A2D5-B761-249E-7EB8-38C18835F7E4}"/>
              </a:ext>
            </a:extLst>
          </p:cNvPr>
          <p:cNvCxnSpPr/>
          <p:nvPr/>
        </p:nvCxnSpPr>
        <p:spPr>
          <a:xfrm>
            <a:off x="1244828" y="1731419"/>
            <a:ext cx="0" cy="101020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3B0673-A604-5656-4881-F0DA35BFC415}"/>
              </a:ext>
            </a:extLst>
          </p:cNvPr>
          <p:cNvCxnSpPr/>
          <p:nvPr/>
        </p:nvCxnSpPr>
        <p:spPr>
          <a:xfrm>
            <a:off x="238987" y="1731419"/>
            <a:ext cx="0" cy="101020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1">
            <a:extLst>
              <a:ext uri="{FF2B5EF4-FFF2-40B4-BE49-F238E27FC236}">
                <a16:creationId xmlns:a16="http://schemas.microsoft.com/office/drawing/2014/main" id="{34BEE541-09CA-0FC5-EB31-1E5D80BDD805}"/>
              </a:ext>
            </a:extLst>
          </p:cNvPr>
          <p:cNvSpPr txBox="1"/>
          <p:nvPr/>
        </p:nvSpPr>
        <p:spPr>
          <a:xfrm>
            <a:off x="3470693" y="1922866"/>
            <a:ext cx="531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1">
                <a:extLst>
                  <a:ext uri="{FF2B5EF4-FFF2-40B4-BE49-F238E27FC236}">
                    <a16:creationId xmlns:a16="http://schemas.microsoft.com/office/drawing/2014/main" id="{8704C24A-F3AF-61B0-28DF-5DDAE06C55D9}"/>
                  </a:ext>
                </a:extLst>
              </p:cNvPr>
              <p:cNvSpPr txBox="1"/>
              <p:nvPr/>
            </p:nvSpPr>
            <p:spPr>
              <a:xfrm>
                <a:off x="1563412" y="1934150"/>
                <a:ext cx="531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⊔</m:t>
                      </m:r>
                    </m:oMath>
                  </m:oMathPara>
                </a14:m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C1">
                <a:extLst>
                  <a:ext uri="{FF2B5EF4-FFF2-40B4-BE49-F238E27FC236}">
                    <a16:creationId xmlns:a16="http://schemas.microsoft.com/office/drawing/2014/main" id="{8704C24A-F3AF-61B0-28DF-5DDAE06C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12" y="1934150"/>
                <a:ext cx="53162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1">
                <a:extLst>
                  <a:ext uri="{FF2B5EF4-FFF2-40B4-BE49-F238E27FC236}">
                    <a16:creationId xmlns:a16="http://schemas.microsoft.com/office/drawing/2014/main" id="{DA101CCA-2F91-AC77-370F-8917F93FEEA6}"/>
                  </a:ext>
                </a:extLst>
              </p:cNvPr>
              <p:cNvSpPr txBox="1"/>
              <p:nvPr/>
            </p:nvSpPr>
            <p:spPr>
              <a:xfrm>
                <a:off x="541010" y="1944135"/>
                <a:ext cx="531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⊔</m:t>
                      </m:r>
                    </m:oMath>
                  </m:oMathPara>
                </a14:m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C1">
                <a:extLst>
                  <a:ext uri="{FF2B5EF4-FFF2-40B4-BE49-F238E27FC236}">
                    <a16:creationId xmlns:a16="http://schemas.microsoft.com/office/drawing/2014/main" id="{DA101CCA-2F91-AC77-370F-8917F93FE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10" y="1944135"/>
                <a:ext cx="53162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1">
                <a:extLst>
                  <a:ext uri="{FF2B5EF4-FFF2-40B4-BE49-F238E27FC236}">
                    <a16:creationId xmlns:a16="http://schemas.microsoft.com/office/drawing/2014/main" id="{C76BA1FE-CC9F-D47C-09C1-AC4F096B34DA}"/>
                  </a:ext>
                </a:extLst>
              </p:cNvPr>
              <p:cNvSpPr txBox="1"/>
              <p:nvPr/>
            </p:nvSpPr>
            <p:spPr>
              <a:xfrm>
                <a:off x="10395154" y="1932398"/>
                <a:ext cx="531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⊔</m:t>
                      </m:r>
                    </m:oMath>
                  </m:oMathPara>
                </a14:m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C1">
                <a:extLst>
                  <a:ext uri="{FF2B5EF4-FFF2-40B4-BE49-F238E27FC236}">
                    <a16:creationId xmlns:a16="http://schemas.microsoft.com/office/drawing/2014/main" id="{C76BA1FE-CC9F-D47C-09C1-AC4F096B3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154" y="1932398"/>
                <a:ext cx="5316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1">
                <a:extLst>
                  <a:ext uri="{FF2B5EF4-FFF2-40B4-BE49-F238E27FC236}">
                    <a16:creationId xmlns:a16="http://schemas.microsoft.com/office/drawing/2014/main" id="{E7D25462-B34E-6003-7733-536FB0DB1E0F}"/>
                  </a:ext>
                </a:extLst>
              </p:cNvPr>
              <p:cNvSpPr txBox="1"/>
              <p:nvPr/>
            </p:nvSpPr>
            <p:spPr>
              <a:xfrm>
                <a:off x="11394298" y="1924060"/>
                <a:ext cx="531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⊔</m:t>
                      </m:r>
                    </m:oMath>
                  </m:oMathPara>
                </a14:m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C1">
                <a:extLst>
                  <a:ext uri="{FF2B5EF4-FFF2-40B4-BE49-F238E27FC236}">
                    <a16:creationId xmlns:a16="http://schemas.microsoft.com/office/drawing/2014/main" id="{E7D25462-B34E-6003-7733-536FB0DB1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4298" y="1924060"/>
                <a:ext cx="5316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1">
                <a:extLst>
                  <a:ext uri="{FF2B5EF4-FFF2-40B4-BE49-F238E27FC236}">
                    <a16:creationId xmlns:a16="http://schemas.microsoft.com/office/drawing/2014/main" id="{B53752BC-127D-BC7A-B0C8-5101BF6F1DDD}"/>
                  </a:ext>
                </a:extLst>
              </p:cNvPr>
              <p:cNvSpPr txBox="1"/>
              <p:nvPr/>
            </p:nvSpPr>
            <p:spPr>
              <a:xfrm>
                <a:off x="2532746" y="1911587"/>
                <a:ext cx="531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C1">
                <a:extLst>
                  <a:ext uri="{FF2B5EF4-FFF2-40B4-BE49-F238E27FC236}">
                    <a16:creationId xmlns:a16="http://schemas.microsoft.com/office/drawing/2014/main" id="{B53752BC-127D-BC7A-B0C8-5101BF6F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746" y="1911587"/>
                <a:ext cx="53162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1">
                <a:extLst>
                  <a:ext uri="{FF2B5EF4-FFF2-40B4-BE49-F238E27FC236}">
                    <a16:creationId xmlns:a16="http://schemas.microsoft.com/office/drawing/2014/main" id="{0E8EF5A0-9F8E-7DCC-00D4-820A5522090C}"/>
                  </a:ext>
                </a:extLst>
              </p:cNvPr>
              <p:cNvSpPr txBox="1"/>
              <p:nvPr/>
            </p:nvSpPr>
            <p:spPr>
              <a:xfrm>
                <a:off x="9376149" y="1922865"/>
                <a:ext cx="531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C1">
                <a:extLst>
                  <a:ext uri="{FF2B5EF4-FFF2-40B4-BE49-F238E27FC236}">
                    <a16:creationId xmlns:a16="http://schemas.microsoft.com/office/drawing/2014/main" id="{0E8EF5A0-9F8E-7DCC-00D4-820A55220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149" y="1922865"/>
                <a:ext cx="53162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14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EA034AA-95D2-C1EF-84EE-0F454B6FF7BA}"/>
              </a:ext>
            </a:extLst>
          </p:cNvPr>
          <p:cNvSpPr/>
          <p:nvPr/>
        </p:nvSpPr>
        <p:spPr>
          <a:xfrm>
            <a:off x="6096000" y="3091229"/>
            <a:ext cx="1952625" cy="940777"/>
          </a:xfrm>
          <a:prstGeom prst="parallelogram">
            <a:avLst>
              <a:gd name="adj" fmla="val 911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33189-67A2-F908-8972-EF42921F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8901"/>
            <a:ext cx="10515600" cy="398019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/>
              <a:t>Which problems</a:t>
            </a:r>
            <a:br>
              <a:rPr lang="en-US" sz="5400" b="1" dirty="0"/>
            </a:br>
            <a:r>
              <a:rPr lang="en-US" sz="5400" b="1" dirty="0"/>
              <a:t>can be solved</a:t>
            </a:r>
            <a:br>
              <a:rPr lang="en-US" sz="5400" b="1" dirty="0"/>
            </a:br>
            <a:r>
              <a:rPr lang="en-US" sz="5400" b="1" dirty="0"/>
              <a:t>through computation?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2E194-1D63-C891-073A-210B682C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012E-F58F-B645-A2BF-D1218594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136683"/>
            <a:ext cx="10515600" cy="1325563"/>
          </a:xfrm>
        </p:spPr>
        <p:txBody>
          <a:bodyPr/>
          <a:lstStyle/>
          <a:p>
            <a:r>
              <a:rPr lang="en-US" dirty="0"/>
              <a:t>Deciding a language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9CBFE-8E3B-ECB9-574F-F61ADB7215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475" y="3906982"/>
                <a:ext cx="10934700" cy="268363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be a Turing machine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decides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accepts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rejects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9CBFE-8E3B-ECB9-574F-F61ADB7215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475" y="3906982"/>
                <a:ext cx="10934700" cy="2683634"/>
              </a:xfrm>
              <a:blipFill>
                <a:blip r:embed="rId2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050A9-AF07-982A-E783-51FDD81C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FE2466-A851-1B8B-6B30-67BFD5111F17}"/>
              </a:ext>
            </a:extLst>
          </p:cNvPr>
          <p:cNvGrpSpPr/>
          <p:nvPr/>
        </p:nvGrpSpPr>
        <p:grpSpPr>
          <a:xfrm>
            <a:off x="2390775" y="1647118"/>
            <a:ext cx="7410450" cy="1597009"/>
            <a:chOff x="2505075" y="2687082"/>
            <a:chExt cx="7410450" cy="15970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40375B-0E02-F9AD-8C34-5B540EE746A6}"/>
                </a:ext>
              </a:extLst>
            </p:cNvPr>
            <p:cNvSpPr txBox="1"/>
            <p:nvPr/>
          </p:nvSpPr>
          <p:spPr>
            <a:xfrm>
              <a:off x="2505075" y="3295650"/>
              <a:ext cx="847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C3BF9C-D501-4FD6-402F-43328862698D}"/>
                </a:ext>
              </a:extLst>
            </p:cNvPr>
            <p:cNvSpPr/>
            <p:nvPr/>
          </p:nvSpPr>
          <p:spPr>
            <a:xfrm>
              <a:off x="4333875" y="2687082"/>
              <a:ext cx="1828800" cy="158646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Turing Machine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C204BA2-CB4E-572B-EE22-8A677EC7DCE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352800" y="3480316"/>
              <a:ext cx="847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970A1F-30C2-0DF0-0E2A-37AB39D3AC47}"/>
                </a:ext>
              </a:extLst>
            </p:cNvPr>
            <p:cNvCxnSpPr>
              <a:cxnSpLocks/>
            </p:cNvCxnSpPr>
            <p:nvPr/>
          </p:nvCxnSpPr>
          <p:spPr>
            <a:xfrm>
              <a:off x="6343650" y="3484007"/>
              <a:ext cx="847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F9DDCE6-EFBD-00B8-5422-8E56863321E7}"/>
                </a:ext>
              </a:extLst>
            </p:cNvPr>
            <p:cNvSpPr/>
            <p:nvPr/>
          </p:nvSpPr>
          <p:spPr>
            <a:xfrm>
              <a:off x="7372350" y="2687082"/>
              <a:ext cx="428625" cy="1597009"/>
            </a:xfrm>
            <a:prstGeom prst="leftBrace">
              <a:avLst>
                <a:gd name="adj1" fmla="val 57222"/>
                <a:gd name="adj2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010B62-C749-800D-D689-8C68DAEEA738}"/>
                </a:ext>
              </a:extLst>
            </p:cNvPr>
            <p:cNvSpPr txBox="1"/>
            <p:nvPr/>
          </p:nvSpPr>
          <p:spPr>
            <a:xfrm>
              <a:off x="7810500" y="2781066"/>
              <a:ext cx="2105025" cy="129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/>
                <a:t>Accept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Reject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Run forever (“loop”)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96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74AF-799F-8AA9-D8FD-919223BD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Church-Turing 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87092-1298-B73B-7E4D-4B3B15E3C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87092-1298-B73B-7E4D-4B3B15E3C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E670D-3DC5-4853-A20E-5023B67F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80E4194-E74B-85AE-A929-33AB347BD1BF}"/>
                  </a:ext>
                </a:extLst>
              </p:cNvPr>
              <p:cNvSpPr/>
              <p:nvPr/>
            </p:nvSpPr>
            <p:spPr>
              <a:xfrm>
                <a:off x="495301" y="3329343"/>
                <a:ext cx="8251536" cy="27051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Church-Turing Thesis: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tx1"/>
                    </a:solidFill>
                  </a:rPr>
                  <a:t>The problem of deciding whether a given string is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can be “solved through computation” if and only if there is a Turing machine that decides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80E4194-E74B-85AE-A929-33AB347BD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1" y="3329343"/>
                <a:ext cx="8251536" cy="2705100"/>
              </a:xfrm>
              <a:prstGeom prst="rect">
                <a:avLst/>
              </a:prstGeom>
              <a:blipFill>
                <a:blip r:embed="rId3"/>
                <a:stretch>
                  <a:fillRect b="-4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889A3C4-53AB-9991-8F09-F21F0600C3C6}"/>
              </a:ext>
            </a:extLst>
          </p:cNvPr>
          <p:cNvGrpSpPr/>
          <p:nvPr/>
        </p:nvGrpSpPr>
        <p:grpSpPr>
          <a:xfrm>
            <a:off x="9144000" y="4825949"/>
            <a:ext cx="2390775" cy="369332"/>
            <a:chOff x="9144000" y="3672761"/>
            <a:chExt cx="2390775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8A08F-61D8-F7CC-E113-0F2D24F890D5}"/>
                </a:ext>
              </a:extLst>
            </p:cNvPr>
            <p:cNvSpPr txBox="1"/>
            <p:nvPr/>
          </p:nvSpPr>
          <p:spPr>
            <a:xfrm>
              <a:off x="9839325" y="3672761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Intuitive notion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FB4E57F-C7B3-88AB-EAD1-45F8F3512A26}"/>
                </a:ext>
              </a:extLst>
            </p:cNvPr>
            <p:cNvCxnSpPr/>
            <p:nvPr/>
          </p:nvCxnSpPr>
          <p:spPr>
            <a:xfrm flipH="1">
              <a:off x="9144000" y="3857427"/>
              <a:ext cx="609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F5FBA-9B94-A22D-6A37-B131B6DA28B4}"/>
              </a:ext>
            </a:extLst>
          </p:cNvPr>
          <p:cNvGrpSpPr/>
          <p:nvPr/>
        </p:nvGrpSpPr>
        <p:grpSpPr>
          <a:xfrm>
            <a:off x="9144000" y="5427564"/>
            <a:ext cx="2428875" cy="646331"/>
            <a:chOff x="9144000" y="4796985"/>
            <a:chExt cx="2428875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2EEF3C-5D44-0D9D-F195-E9D822F791FC}"/>
                </a:ext>
              </a:extLst>
            </p:cNvPr>
            <p:cNvSpPr txBox="1"/>
            <p:nvPr/>
          </p:nvSpPr>
          <p:spPr>
            <a:xfrm>
              <a:off x="9877425" y="4796985"/>
              <a:ext cx="1695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Mathematically precise notion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138C190-A5C4-3D60-026B-4221184FCB57}"/>
                </a:ext>
              </a:extLst>
            </p:cNvPr>
            <p:cNvCxnSpPr/>
            <p:nvPr/>
          </p:nvCxnSpPr>
          <p:spPr>
            <a:xfrm flipH="1">
              <a:off x="9144000" y="5112808"/>
              <a:ext cx="609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27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186426</TotalTime>
  <Words>1867</Words>
  <Application>Microsoft Office PowerPoint</Application>
  <PresentationFormat>Widescreen</PresentationFormat>
  <Paragraphs>351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Edwardian Script ITC</vt:lpstr>
      <vt:lpstr>Office Theme</vt:lpstr>
      <vt:lpstr>CMSC 28100  Introduction to Complexity Theory  Autumn 2025 Instructor: William Hoza</vt:lpstr>
      <vt:lpstr>Course Review</vt:lpstr>
      <vt:lpstr>Which problems can be solved through computation?</vt:lpstr>
      <vt:lpstr>Strings and languages</vt:lpstr>
      <vt:lpstr>Which problems can be solved through computation?</vt:lpstr>
      <vt:lpstr>Turing machines</vt:lpstr>
      <vt:lpstr>Which problems can be solved through computation?</vt:lpstr>
      <vt:lpstr>Deciding a language</vt:lpstr>
      <vt:lpstr>The Church-Turing Thesis</vt:lpstr>
      <vt:lpstr>The Physical Church-Turing Thesis </vt:lpstr>
      <vt:lpstr>Code as data</vt:lpstr>
      <vt:lpstr>Universal Turing machines</vt:lpstr>
      <vt:lpstr>Universal Turing machines</vt:lpstr>
      <vt:lpstr>Undecidability</vt:lpstr>
      <vt:lpstr>Reductions</vt:lpstr>
      <vt:lpstr>Post’s Correspondence Problem</vt:lpstr>
      <vt:lpstr>Asymptotic analysis</vt:lpstr>
      <vt:lpstr>Polynomial-time computation</vt:lpstr>
      <vt:lpstr>Complexity classes</vt:lpstr>
      <vt:lpstr>The Time Hierarchy Theorem</vt:lpstr>
      <vt:lpstr>Boolean circuits</vt:lpstr>
      <vt:lpstr>Circuit complexity</vt:lpstr>
      <vt:lpstr>Turing machine ⇒ circuits</vt:lpstr>
      <vt:lpstr>Circuits ⇔ Computing with advice</vt:lpstr>
      <vt:lpstr>Randomized Turing machines</vt:lpstr>
      <vt:lpstr>The complexity class "NP"</vt:lpstr>
      <vt:lpstr>Prover and verifier</vt:lpstr>
      <vt:lpstr>The complexity class "BPP"</vt:lpstr>
      <vt:lpstr>Example: Identity testing</vt:lpstr>
      <vt:lpstr>Complexity class inclusions</vt:lpstr>
      <vt:lpstr>Adleman’s theorem</vt:lpstr>
      <vt:lpstr>"P" vs. "BPP"</vt:lpstr>
      <vt:lpstr>Extended Church-Turing Thesis</vt:lpstr>
      <vt:lpstr>Mapping reductions</vt:lpstr>
      <vt:lpstr>"EXP"-completeness</vt:lpstr>
      <vt:lpstr>"EXP"-completeness</vt:lpstr>
      <vt:lpstr>"NP"-completeness</vt:lpstr>
      <vt:lpstr>Circuit satisfiability</vt:lpstr>
      <vt:lpstr>The Cook-Levin Theorem</vt:lpstr>
      <vt:lpstr>More "NP"-complete problems</vt:lpstr>
      <vt:lpstr>The "P" vs. "NP" problem</vt:lpstr>
      <vt:lpstr>Approximation algorithms</vt:lpstr>
      <vt:lpstr>The complexity class "NP"∩"coNP"</vt:lpstr>
      <vt:lpstr>PowerPoint Presentation</vt:lpstr>
      <vt:lpstr>Thank you!</vt:lpstr>
      <vt:lpstr>Three big lessons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Complexity Theory</dc:title>
  <dc:creator>William Hoza</dc:creator>
  <cp:lastModifiedBy>William Hoza</cp:lastModifiedBy>
  <cp:revision>783</cp:revision>
  <dcterms:created xsi:type="dcterms:W3CDTF">2022-12-12T23:26:37Z</dcterms:created>
  <dcterms:modified xsi:type="dcterms:W3CDTF">2025-12-05T21:43:26Z</dcterms:modified>
</cp:coreProperties>
</file>